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93907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ko-KR">
        <a:uFillTx/>
      </a:defRPr>
    </a:defPPr>
    <a:lvl1pPr marL="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1pPr>
    <a:lvl2pPr marL="45720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2pPr>
    <a:lvl3pPr marL="91440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3pPr>
    <a:lvl4pPr marL="137160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4pPr>
    <a:lvl5pPr marL="182880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5pPr>
    <a:lvl6pPr marL="228600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6pPr>
    <a:lvl7pPr marL="274320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7pPr>
    <a:lvl8pPr marL="320040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8pPr>
    <a:lvl9pPr marL="3657600" algn="l" defTabSz="914400" latinLnBrk="1">
      <a:defRPr sz="1800" kern="1200">
        <a:solidFill>
          <a:schemeClr val="tx1"/>
        </a:solidFill>
        <a:uFillTx/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54">
          <p15:clr>
            <a:srgbClr val="A4A3A4"/>
          </p15:clr>
        </p15:guide>
        <p15:guide id="2" orient="horz" pos="28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6" autoAdjust="0"/>
    <p:restoredTop sz="94660" autoAdjust="0"/>
  </p:normalViewPr>
  <p:slideViewPr>
    <p:cSldViewPr>
      <p:cViewPr varScale="1">
        <p:scale>
          <a:sx n="114" d="100"/>
          <a:sy n="114" d="100"/>
        </p:scale>
        <p:origin x="1446" y="108"/>
      </p:cViewPr>
      <p:guideLst>
        <p:guide orient="horz" pos="2654"/>
        <p:guide orient="horz" pos="287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제목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/>
              <a:t>마스터 부제목 스타일 편집</a:t>
            </a:r>
            <a:endParaRPr kumimoji="0" lang="en-US"/>
          </a:p>
        </p:txBody>
      </p:sp>
      <p:sp>
        <p:nvSpPr>
          <p:cNvPr id="16" name="날짜 개체 틀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2019-01-20</a:t>
            </a:fld>
            <a:endParaRPr lang="ko-KR" altLang="en-US">
              <a:uFillTx/>
            </a:endParaRPr>
          </a:p>
        </p:txBody>
      </p:sp>
      <p:sp>
        <p:nvSpPr>
          <p:cNvPr id="2" name="바닥글 개체 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15" name="슬라이드 번호 개체 틀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제목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27" name="내용 개체 틀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25" name="날짜 개체 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2019-01-20</a:t>
            </a:fld>
            <a:endParaRPr lang="ko-KR" altLang="en-US">
              <a:uFillTx/>
            </a:endParaRPr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텍스트 개체 틀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19" name="날짜 개체 틀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2019-01-20</a:t>
            </a:fld>
            <a:endParaRPr lang="ko-KR" altLang="en-US">
              <a:uFillTx/>
            </a:endParaRPr>
          </a:p>
        </p:txBody>
      </p:sp>
      <p:sp>
        <p:nvSpPr>
          <p:cNvPr id="11" name="바닥글 개체 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  <p:sp>
        <p:nvSpPr>
          <p:cNvPr id="8" name="제목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제목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14" name="내용 개체 틀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13" name="내용 개체 틀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21" name="날짜 개체 틀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2019-01-20</a:t>
            </a:fld>
            <a:endParaRPr lang="ko-KR" altLang="en-US">
              <a:uFillTx/>
            </a:endParaRPr>
          </a:p>
        </p:txBody>
      </p:sp>
      <p:sp>
        <p:nvSpPr>
          <p:cNvPr id="10" name="바닥글 개체 틀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31" name="슬라이드 번호 개체 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제목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25" name="텍스트 개체 틀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28" name="내용 개체 틀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2019-01-20</a:t>
            </a:fld>
            <a:endParaRPr lang="ko-KR" altLang="en-US">
              <a:uFillTx/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  <p:sp>
        <p:nvSpPr>
          <p:cNvPr id="11" name="직선 연결선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제목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12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2019-01-20</a:t>
            </a:fld>
            <a:endParaRPr lang="ko-KR" altLang="en-US">
              <a:uFillTx/>
            </a:endParaRPr>
          </a:p>
        </p:txBody>
      </p:sp>
      <p:sp>
        <p:nvSpPr>
          <p:cNvPr id="21" name="바닥글 개체 틀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2019-01-20</a:t>
            </a:fld>
            <a:endParaRPr lang="ko-KR" altLang="en-US">
              <a:uFillTx/>
            </a:endParaRPr>
          </a:p>
        </p:txBody>
      </p:sp>
      <p:sp>
        <p:nvSpPr>
          <p:cNvPr id="24" name="바닥글 개체 틀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제목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26" name="텍스트 개체 틀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14" name="내용 개체 틀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25" name="날짜 개체 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2019-01-20</a:t>
            </a:fld>
            <a:endParaRPr lang="ko-KR" altLang="en-US">
              <a:uFillTx/>
            </a:endParaRPr>
          </a:p>
        </p:txBody>
      </p:sp>
      <p:sp>
        <p:nvSpPr>
          <p:cNvPr id="29" name="바닥글 개체 틀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그림 개체 틀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/>
              <a:t>그림을 추가하려면 아이콘을 클릭하십시오</a:t>
            </a:r>
            <a:endParaRPr kumimoji="0" lang="en-US" dirty="0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2019-01-20</a:t>
            </a:fld>
            <a:endParaRPr lang="ko-KR" altLang="en-US">
              <a:uFillTx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31" name="슬라이드 번호 개체 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  <p:sp>
        <p:nvSpPr>
          <p:cNvPr id="17" name="제목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26" name="텍스트 개체 틀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2019-01-20</a:t>
            </a:fld>
            <a:endParaRPr lang="ko-KR" altLang="en-US">
              <a:uFillTx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768F4-0AE1-120C-97EB-8FF3030A9F14}" type="datetimeFigureOut">
              <a:rPr lang="ko-KR" altLang="en-US" smtClean="0">
                <a:uFillTx/>
              </a:rPr>
              <a:t>2019-01-20</a:t>
            </a:fld>
            <a:endParaRPr lang="ko-KR" altLang="en-US">
              <a:uFillTx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uFillTx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/>
              <a:t>둘째 수준</a:t>
            </a:r>
          </a:p>
          <a:p>
            <a:pPr lvl="2" eaLnBrk="1" latinLnBrk="0" hangingPunct="1"/>
            <a:r>
              <a:rPr kumimoji="0" lang="ko-KR" altLang="en-US"/>
              <a:t>셋째 수준</a:t>
            </a:r>
          </a:p>
          <a:p>
            <a:pPr lvl="3" eaLnBrk="1" latinLnBrk="0" hangingPunct="1"/>
            <a:r>
              <a:rPr kumimoji="0" lang="ko-KR" altLang="en-US"/>
              <a:t>넷째 수준</a:t>
            </a:r>
          </a:p>
          <a:p>
            <a:pPr lvl="4" eaLnBrk="1" latinLnBrk="0" hangingPunct="1"/>
            <a:r>
              <a:rPr kumimoji="0" lang="ko-KR" altLang="en-US"/>
              <a:t>다섯째 수준</a:t>
            </a:r>
            <a:endParaRPr kumimoji="0" lang="en-US"/>
          </a:p>
        </p:txBody>
      </p:sp>
      <p:sp>
        <p:nvSpPr>
          <p:cNvPr id="11" name="날짜 개체 틀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60768F4-0AE1-120C-97EB-8FF3030A9F14}" type="datetimeFigureOut">
              <a:rPr lang="ko-KR" altLang="en-US" smtClean="0">
                <a:uFillTx/>
              </a:rPr>
              <a:t>2019-01-20</a:t>
            </a:fld>
            <a:endParaRPr lang="ko-KR" altLang="en-US">
              <a:uFillTx/>
            </a:endParaRPr>
          </a:p>
        </p:txBody>
      </p:sp>
      <p:sp>
        <p:nvSpPr>
          <p:cNvPr id="28" name="바닥글 개체 틀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ko-KR" altLang="en-US">
              <a:uFillTx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60768F4-0AE1-120C-97EB-8FF3030A9F14}" type="slidenum">
              <a:rPr lang="ko-KR" altLang="en-US" smtClean="0">
                <a:uFillTx/>
              </a:rPr>
              <a:t>‹#›</a:t>
            </a:fld>
            <a:endParaRPr lang="ko-KR" altLang="en-US">
              <a:uFillTx/>
            </a:endParaRPr>
          </a:p>
        </p:txBody>
      </p:sp>
      <p:sp>
        <p:nvSpPr>
          <p:cNvPr id="10" name="제목 개체 틀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직선 연결선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908" r:id="rId1"/>
    <p:sldLayoutId id="2147493909" r:id="rId2"/>
    <p:sldLayoutId id="2147493910" r:id="rId3"/>
    <p:sldLayoutId id="2147493911" r:id="rId4"/>
    <p:sldLayoutId id="2147493912" r:id="rId5"/>
    <p:sldLayoutId id="2147493913" r:id="rId6"/>
    <p:sldLayoutId id="2147493914" r:id="rId7"/>
    <p:sldLayoutId id="2147493915" r:id="rId8"/>
    <p:sldLayoutId id="2147493916" r:id="rId9"/>
    <p:sldLayoutId id="2147493917" r:id="rId10"/>
    <p:sldLayoutId id="2147493918" r:id="rId11"/>
    <p:sldLayoutId id="2147493919" r:id="rId12"/>
  </p:sldLayoutIdLst>
  <p:txStyles>
    <p:titleStyle>
      <a:lvl1pPr algn="l" rtl="0" eaLnBrk="1" latinLnBrk="1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1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6.png"/><Relationship Id="rId7" Type="http://schemas.openxmlformats.org/officeDocument/2006/relationships/image" Target="../media/image1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25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6.png"/><Relationship Id="rId7" Type="http://schemas.openxmlformats.org/officeDocument/2006/relationships/image" Target="../media/image29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6.png"/><Relationship Id="rId7" Type="http://schemas.openxmlformats.org/officeDocument/2006/relationships/image" Target="../media/image3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>
            <a:spLocks noChangeArrowheads="1"/>
          </p:cNvSpPr>
          <p:nvPr/>
        </p:nvSpPr>
        <p:spPr bwMode="auto">
          <a:xfrm>
            <a:off x="3528392" y="2780928"/>
            <a:ext cx="543609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en-US" altLang="ko-KR" sz="3600" b="1" dirty="0">
                <a:solidFill>
                  <a:schemeClr val="bg1"/>
                </a:solidFill>
                <a:uFillTx/>
                <a:latin typeface="아리따-돋움(TTF)-Bold"/>
                <a:ea typeface="아리따-돋움(TTF)-Bold"/>
                <a:cs typeface="Arial"/>
              </a:rPr>
              <a:t>2019 </a:t>
            </a:r>
            <a:r>
              <a:rPr lang="ko-KR" altLang="en-US" sz="3600" b="1" dirty="0" err="1">
                <a:solidFill>
                  <a:schemeClr val="bg1"/>
                </a:solidFill>
                <a:uFillTx/>
                <a:latin typeface="아리따-돋움(TTF)-Bold"/>
                <a:ea typeface="아리따-돋움(TTF)-Bold"/>
                <a:cs typeface="Arial"/>
              </a:rPr>
              <a:t>한드미</a:t>
            </a:r>
            <a:r>
              <a:rPr lang="en-US" altLang="ko-KR" sz="3600" b="1" dirty="0">
                <a:solidFill>
                  <a:schemeClr val="bg1"/>
                </a:solidFill>
                <a:uFillTx/>
                <a:latin typeface="아리따-돋움(TTF)-Bold"/>
                <a:ea typeface="아리따-돋움(TTF)-Bold"/>
                <a:cs typeface="Arial"/>
              </a:rPr>
              <a:t> </a:t>
            </a:r>
            <a:r>
              <a:rPr lang="ko-KR" altLang="en-US" sz="3600" b="1" dirty="0">
                <a:solidFill>
                  <a:schemeClr val="bg1"/>
                </a:solidFill>
                <a:uFillTx/>
                <a:latin typeface="아리따-돋움(TTF)-Bold"/>
                <a:ea typeface="아리따-돋움(TTF)-Bold"/>
                <a:cs typeface="Arial"/>
              </a:rPr>
              <a:t>농촌유학</a:t>
            </a:r>
            <a:endParaRPr lang="en-US" altLang="ko-KR" sz="3600" b="1" dirty="0">
              <a:solidFill>
                <a:schemeClr val="bg1"/>
              </a:solidFill>
              <a:uFillTx/>
              <a:latin typeface="아리따-돋움(TTF)-Bold"/>
              <a:ea typeface="아리따-돋움(TTF)-Bold"/>
              <a:cs typeface="Arial"/>
            </a:endParaRPr>
          </a:p>
          <a:p>
            <a:pPr algn="r"/>
            <a:r>
              <a:rPr lang="ko-KR" altLang="en-US" sz="3600" b="1" dirty="0">
                <a:solidFill>
                  <a:schemeClr val="bg1"/>
                </a:solidFill>
                <a:uFillTx/>
                <a:latin typeface="아리따-돋움(TTF)-Bold"/>
                <a:ea typeface="아리따-돋움(TTF)-Bold"/>
                <a:cs typeface="Arial"/>
              </a:rPr>
              <a:t>특화 프로그램</a:t>
            </a:r>
            <a:endParaRPr lang="en-US" altLang="ko-KR" sz="3600" b="1" dirty="0">
              <a:solidFill>
                <a:schemeClr val="bg1"/>
              </a:solidFill>
              <a:uFillTx/>
              <a:latin typeface="아리따-돋움(TTF)-Bold"/>
              <a:ea typeface="아리따-돋움(TTF)-Bold"/>
              <a:cs typeface="Arial"/>
            </a:endParaRPr>
          </a:p>
        </p:txBody>
      </p:sp>
      <p:pic>
        <p:nvPicPr>
          <p:cNvPr id="4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312" y="942297"/>
            <a:ext cx="1661363" cy="61227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608" y="290208"/>
            <a:ext cx="8686800" cy="838200"/>
          </a:xfrm>
        </p:spPr>
        <p:txBody>
          <a:bodyPr>
            <a:normAutofit/>
          </a:bodyPr>
          <a:lstStyle/>
          <a:p>
            <a:r>
              <a:rPr lang="en-US" altLang="ko-KR" sz="4400" dirty="0">
                <a:solidFill>
                  <a:srgbClr val="92D050"/>
                </a:solidFill>
                <a:uFillTx/>
                <a:latin typeface="아리따-돋움(TTF)-SemiBold"/>
                <a:ea typeface="아리따-돋움(TTF)-SemiBold"/>
              </a:rPr>
              <a:t> </a:t>
            </a:r>
            <a:r>
              <a:rPr lang="ko-KR" altLang="en-US" sz="4400" dirty="0">
                <a:solidFill>
                  <a:srgbClr val="92D050"/>
                </a:solidFill>
                <a:uFillTx/>
                <a:latin typeface="아리따-돋움(TTF)-SemiBold"/>
                <a:ea typeface="아리따-돋움(TTF)-SemiBold"/>
              </a:rPr>
              <a:t>월별 프로그램</a:t>
            </a:r>
          </a:p>
        </p:txBody>
      </p:sp>
      <p:sp>
        <p:nvSpPr>
          <p:cNvPr id="4" name="직사각형 7"/>
          <p:cNvSpPr/>
          <p:nvPr/>
        </p:nvSpPr>
        <p:spPr>
          <a:xfrm>
            <a:off x="686277" y="846872"/>
            <a:ext cx="1005403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3</a:t>
            </a:r>
            <a:endParaRPr lang="ko-KR" altLang="en-US" sz="115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6" name="직선 연결선 8"/>
          <p:cNvCxnSpPr/>
          <p:nvPr/>
        </p:nvCxnSpPr>
        <p:spPr>
          <a:xfrm>
            <a:off x="323528" y="2427837"/>
            <a:ext cx="1672303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9"/>
          <p:cNvSpPr/>
          <p:nvPr/>
        </p:nvSpPr>
        <p:spPr>
          <a:xfrm>
            <a:off x="-46462" y="2446374"/>
            <a:ext cx="24705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자연에게 하는 봄인사</a:t>
            </a:r>
          </a:p>
        </p:txBody>
      </p:sp>
      <p:sp>
        <p:nvSpPr>
          <p:cNvPr id="10" name="직사각형 10"/>
          <p:cNvSpPr/>
          <p:nvPr/>
        </p:nvSpPr>
        <p:spPr>
          <a:xfrm>
            <a:off x="172043" y="2852936"/>
            <a:ext cx="207781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겨울잠에서 깨어난 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자연을 관찰하며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도시에서는 느낄 수 없었던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생태감수성을 키운다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.</a:t>
            </a:r>
            <a:endParaRPr lang="ko-KR" altLang="en-US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</p:txBody>
      </p:sp>
      <p:sp>
        <p:nvSpPr>
          <p:cNvPr id="12" name="직사각형 12"/>
          <p:cNvSpPr/>
          <p:nvPr/>
        </p:nvSpPr>
        <p:spPr>
          <a:xfrm>
            <a:off x="3081655" y="846872"/>
            <a:ext cx="1005403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4</a:t>
            </a:r>
            <a:endParaRPr lang="ko-KR" altLang="en-US" sz="115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2771800" y="2427837"/>
            <a:ext cx="1672303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4"/>
          <p:cNvSpPr/>
          <p:nvPr/>
        </p:nvSpPr>
        <p:spPr>
          <a:xfrm>
            <a:off x="2608304" y="2446374"/>
            <a:ext cx="20617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자연은 우리의 것</a:t>
            </a:r>
            <a:r>
              <a:rPr lang="en-US" altLang="ko-KR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!</a:t>
            </a:r>
            <a:endParaRPr lang="ko-KR" altLang="en-US" sz="20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아리따-돋움(TTF)-Bold"/>
              <a:ea typeface="아리따-돋움(TTF)-Bold"/>
              <a:cs typeface="Arial"/>
            </a:endParaRPr>
          </a:p>
        </p:txBody>
      </p:sp>
      <p:sp>
        <p:nvSpPr>
          <p:cNvPr id="18" name="직사각형 15"/>
          <p:cNvSpPr/>
          <p:nvPr/>
        </p:nvSpPr>
        <p:spPr>
          <a:xfrm>
            <a:off x="2501147" y="2852936"/>
            <a:ext cx="2116285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내 나무 심어보기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텃밭가구기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냉이캐기등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직접적인 경험으로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 자연의 소중함을 깨닫는다</a:t>
            </a:r>
          </a:p>
        </p:txBody>
      </p:sp>
      <p:sp>
        <p:nvSpPr>
          <p:cNvPr id="20" name="직사각형 17"/>
          <p:cNvSpPr/>
          <p:nvPr/>
        </p:nvSpPr>
        <p:spPr>
          <a:xfrm>
            <a:off x="5318913" y="846872"/>
            <a:ext cx="1005403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5</a:t>
            </a:r>
            <a:endParaRPr lang="ko-KR" altLang="en-US" sz="115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22" name="직선 연결선 18"/>
          <p:cNvCxnSpPr/>
          <p:nvPr/>
        </p:nvCxnSpPr>
        <p:spPr>
          <a:xfrm>
            <a:off x="5009058" y="2427837"/>
            <a:ext cx="1672303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19"/>
          <p:cNvSpPr/>
          <p:nvPr/>
        </p:nvSpPr>
        <p:spPr>
          <a:xfrm>
            <a:off x="4923311" y="2446374"/>
            <a:ext cx="19062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나는야 </a:t>
            </a:r>
            <a:endParaRPr lang="en-US" altLang="ko-KR" sz="20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아리따-돋움(TTF)-Bold"/>
              <a:ea typeface="아리따-돋움(TTF)-Bold"/>
              <a:cs typeface="Arial"/>
            </a:endParaRPr>
          </a:p>
          <a:p>
            <a:pPr algn="ctr"/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마을의 귀염둥이</a:t>
            </a:r>
          </a:p>
        </p:txBody>
      </p:sp>
      <p:sp>
        <p:nvSpPr>
          <p:cNvPr id="26" name="직사각형 20"/>
          <p:cNvSpPr/>
          <p:nvPr/>
        </p:nvSpPr>
        <p:spPr>
          <a:xfrm>
            <a:off x="4644008" y="3164775"/>
            <a:ext cx="247375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가정의 달 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5</a:t>
            </a:r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월에 맞는 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어린이날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, </a:t>
            </a:r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어버이날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, </a:t>
            </a:r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스승의 날 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의미 바로 알기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마을 어르신들과 함께 지내면서 </a:t>
            </a:r>
            <a:b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</a:br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효와 예의 중요성을 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깨닫고 실천하게 된다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.</a:t>
            </a:r>
            <a:endParaRPr lang="ko-KR" altLang="en-US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</p:txBody>
      </p:sp>
      <p:sp>
        <p:nvSpPr>
          <p:cNvPr id="28" name="직사각형 22"/>
          <p:cNvSpPr/>
          <p:nvPr/>
        </p:nvSpPr>
        <p:spPr>
          <a:xfrm>
            <a:off x="7520448" y="836712"/>
            <a:ext cx="1005403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6</a:t>
            </a:r>
            <a:endParaRPr lang="ko-KR" altLang="en-US" sz="115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30" name="직선 연결선 23"/>
          <p:cNvCxnSpPr/>
          <p:nvPr/>
        </p:nvCxnSpPr>
        <p:spPr>
          <a:xfrm>
            <a:off x="7232416" y="2417677"/>
            <a:ext cx="1672303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24"/>
          <p:cNvSpPr/>
          <p:nvPr/>
        </p:nvSpPr>
        <p:spPr>
          <a:xfrm>
            <a:off x="7266168" y="2436214"/>
            <a:ext cx="15504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자연아 놀자</a:t>
            </a:r>
            <a:r>
              <a:rPr lang="en-US" altLang="ko-KR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!</a:t>
            </a:r>
            <a:endParaRPr lang="ko-KR" altLang="en-US" sz="20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아리따-돋움(TTF)-Bold"/>
              <a:ea typeface="아리따-돋움(TTF)-Bold"/>
              <a:cs typeface="Arial"/>
            </a:endParaRPr>
          </a:p>
        </p:txBody>
      </p:sp>
      <p:sp>
        <p:nvSpPr>
          <p:cNvPr id="34" name="직사각형 25"/>
          <p:cNvSpPr/>
          <p:nvPr/>
        </p:nvSpPr>
        <p:spPr>
          <a:xfrm>
            <a:off x="7105232" y="2875875"/>
            <a:ext cx="183415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계곡 물놀이 및 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자연생태관찰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시원한 한드미계곡에서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신나게 놀다보면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어느새 성장해 있고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어느새 여름이 끝난다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.</a:t>
            </a:r>
          </a:p>
        </p:txBody>
      </p:sp>
      <p:sp>
        <p:nvSpPr>
          <p:cNvPr id="36" name="직사각형 27"/>
          <p:cNvSpPr/>
          <p:nvPr/>
        </p:nvSpPr>
        <p:spPr>
          <a:xfrm>
            <a:off x="1574383" y="4005064"/>
            <a:ext cx="1005403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7</a:t>
            </a:r>
            <a:endParaRPr lang="ko-KR" altLang="en-US" sz="115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38" name="직선 연결선 28"/>
          <p:cNvCxnSpPr/>
          <p:nvPr/>
        </p:nvCxnSpPr>
        <p:spPr>
          <a:xfrm>
            <a:off x="1285206" y="5579080"/>
            <a:ext cx="1625600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직사각형 29"/>
          <p:cNvSpPr/>
          <p:nvPr/>
        </p:nvSpPr>
        <p:spPr>
          <a:xfrm>
            <a:off x="1115616" y="5579080"/>
            <a:ext cx="202811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신나는 여름방학</a:t>
            </a:r>
            <a:r>
              <a:rPr lang="en-US" altLang="ko-KR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!</a:t>
            </a:r>
            <a:endParaRPr lang="ko-KR" altLang="en-US" sz="20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아리따-돋움(TTF)-Bold"/>
              <a:ea typeface="아리따-돋움(TTF)-Bold"/>
              <a:cs typeface="Arial"/>
            </a:endParaRPr>
          </a:p>
        </p:txBody>
      </p:sp>
      <p:sp>
        <p:nvSpPr>
          <p:cNvPr id="42" name="직사각형 30"/>
          <p:cNvSpPr/>
          <p:nvPr/>
        </p:nvSpPr>
        <p:spPr>
          <a:xfrm>
            <a:off x="1087153" y="6023029"/>
            <a:ext cx="202170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집으로 여름휴가 다녀오기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삼굿구이체험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농사체험</a:t>
            </a:r>
          </a:p>
        </p:txBody>
      </p:sp>
      <p:sp>
        <p:nvSpPr>
          <p:cNvPr id="44" name="직사각형 32"/>
          <p:cNvSpPr/>
          <p:nvPr/>
        </p:nvSpPr>
        <p:spPr>
          <a:xfrm>
            <a:off x="4061164" y="4005064"/>
            <a:ext cx="1005403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8</a:t>
            </a:r>
            <a:endParaRPr lang="ko-KR" altLang="en-US" sz="115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46" name="직선 연결선 33"/>
          <p:cNvCxnSpPr/>
          <p:nvPr/>
        </p:nvCxnSpPr>
        <p:spPr>
          <a:xfrm>
            <a:off x="3771987" y="5579080"/>
            <a:ext cx="1625600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34"/>
          <p:cNvSpPr/>
          <p:nvPr/>
        </p:nvSpPr>
        <p:spPr>
          <a:xfrm>
            <a:off x="3602397" y="5579080"/>
            <a:ext cx="187102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앗싸</a:t>
            </a:r>
            <a:r>
              <a:rPr lang="en-US" altLang="ko-KR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, </a:t>
            </a:r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레포츠다</a:t>
            </a:r>
            <a:r>
              <a:rPr lang="en-US" altLang="ko-KR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!</a:t>
            </a:r>
            <a:endParaRPr lang="ko-KR" altLang="en-US" sz="20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아리따-돋움(TTF)-Bold"/>
              <a:ea typeface="아리따-돋움(TTF)-Bold"/>
              <a:cs typeface="Arial"/>
            </a:endParaRPr>
          </a:p>
        </p:txBody>
      </p:sp>
      <p:sp>
        <p:nvSpPr>
          <p:cNvPr id="50" name="직사각형 35"/>
          <p:cNvSpPr/>
          <p:nvPr/>
        </p:nvSpPr>
        <p:spPr>
          <a:xfrm>
            <a:off x="3209974" y="6023029"/>
            <a:ext cx="2707793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패러글라이딩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, </a:t>
            </a:r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서바이벌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, </a:t>
            </a: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동굴탐험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, </a:t>
            </a:r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클레이사격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여름에만 체험할 수 있는 레포츠를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!</a:t>
            </a:r>
            <a:endParaRPr lang="ko-KR" altLang="en-US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</p:txBody>
      </p:sp>
      <p:sp>
        <p:nvSpPr>
          <p:cNvPr id="52" name="직사각형 37"/>
          <p:cNvSpPr/>
          <p:nvPr/>
        </p:nvSpPr>
        <p:spPr>
          <a:xfrm>
            <a:off x="6547945" y="4005064"/>
            <a:ext cx="1005403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9</a:t>
            </a:r>
            <a:endParaRPr lang="ko-KR" altLang="en-US" sz="115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54" name="직선 연결선 38"/>
          <p:cNvCxnSpPr/>
          <p:nvPr/>
        </p:nvCxnSpPr>
        <p:spPr>
          <a:xfrm>
            <a:off x="6258768" y="5579080"/>
            <a:ext cx="1625600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직사각형 39"/>
          <p:cNvSpPr/>
          <p:nvPr/>
        </p:nvSpPr>
        <p:spPr>
          <a:xfrm>
            <a:off x="6089178" y="5579080"/>
            <a:ext cx="2214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우수에 젖은 한드미</a:t>
            </a:r>
          </a:p>
        </p:txBody>
      </p:sp>
      <p:sp>
        <p:nvSpPr>
          <p:cNvPr id="58" name="직사각형 40"/>
          <p:cNvSpPr/>
          <p:nvPr/>
        </p:nvSpPr>
        <p:spPr>
          <a:xfrm>
            <a:off x="6152806" y="6023029"/>
            <a:ext cx="179568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소백산생태탐방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가을 단풍 놀이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사색대회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, </a:t>
            </a:r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시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, </a:t>
            </a:r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문예대회</a:t>
            </a:r>
          </a:p>
        </p:txBody>
      </p:sp>
      <p:pic>
        <p:nvPicPr>
          <p:cNvPr id="60" name="그림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587" y="119004"/>
            <a:ext cx="1619561" cy="59030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544" y="260648"/>
            <a:ext cx="8686800" cy="838200"/>
          </a:xfrm>
        </p:spPr>
        <p:txBody>
          <a:bodyPr>
            <a:normAutofit/>
          </a:bodyPr>
          <a:lstStyle/>
          <a:p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4400" dirty="0">
                <a:solidFill>
                  <a:srgbClr val="92D050"/>
                </a:solidFill>
                <a:uFillTx/>
                <a:latin typeface="아리따-돋움(TTF)-SemiBold"/>
                <a:ea typeface="아리따-돋움(TTF)-SemiBold"/>
              </a:rPr>
              <a:t>월별 프로그램</a:t>
            </a:r>
          </a:p>
        </p:txBody>
      </p:sp>
      <p:sp>
        <p:nvSpPr>
          <p:cNvPr id="4" name="직사각형 7"/>
          <p:cNvSpPr/>
          <p:nvPr/>
        </p:nvSpPr>
        <p:spPr>
          <a:xfrm>
            <a:off x="1020619" y="910364"/>
            <a:ext cx="182614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10</a:t>
            </a:r>
            <a:endParaRPr lang="ko-KR" altLang="en-US" sz="115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6" name="직선 연결선 8"/>
          <p:cNvCxnSpPr/>
          <p:nvPr/>
        </p:nvCxnSpPr>
        <p:spPr>
          <a:xfrm>
            <a:off x="1126847" y="2541934"/>
            <a:ext cx="1672303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9"/>
          <p:cNvSpPr/>
          <p:nvPr/>
        </p:nvSpPr>
        <p:spPr>
          <a:xfrm>
            <a:off x="1020619" y="2560471"/>
            <a:ext cx="19672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자연이 주는 선물</a:t>
            </a:r>
          </a:p>
        </p:txBody>
      </p:sp>
      <p:sp>
        <p:nvSpPr>
          <p:cNvPr id="10" name="직사각형 10"/>
          <p:cNvSpPr/>
          <p:nvPr/>
        </p:nvSpPr>
        <p:spPr>
          <a:xfrm>
            <a:off x="810482" y="3019018"/>
            <a:ext cx="224292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가을 걷이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(</a:t>
            </a:r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수확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)</a:t>
            </a:r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체험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나무수피 표본 뜨기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직접 키운 작물을 수확하면서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책임감과 성취감을 느낀다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.</a:t>
            </a:r>
            <a:endParaRPr lang="ko-KR" altLang="en-US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</p:txBody>
      </p:sp>
      <p:sp>
        <p:nvSpPr>
          <p:cNvPr id="12" name="직사각형 12"/>
          <p:cNvSpPr/>
          <p:nvPr/>
        </p:nvSpPr>
        <p:spPr>
          <a:xfrm>
            <a:off x="3707904" y="927697"/>
            <a:ext cx="1744773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11</a:t>
            </a:r>
            <a:endParaRPr lang="ko-KR" altLang="en-US" sz="11500" b="1" dirty="0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>
            <a:off x="3763793" y="2541934"/>
            <a:ext cx="1672303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직사각형 14"/>
          <p:cNvSpPr/>
          <p:nvPr/>
        </p:nvSpPr>
        <p:spPr>
          <a:xfrm>
            <a:off x="3864542" y="2560471"/>
            <a:ext cx="14382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따뜻한 겨울</a:t>
            </a:r>
            <a:endParaRPr lang="en-US" altLang="ko-KR" sz="20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아리따-돋움(TTF)-Bold"/>
              <a:ea typeface="아리따-돋움(TTF)-Bold"/>
              <a:cs typeface="Arial"/>
            </a:endParaRPr>
          </a:p>
          <a:p>
            <a:pPr algn="ctr"/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맞이 준비</a:t>
            </a:r>
          </a:p>
        </p:txBody>
      </p:sp>
      <p:sp>
        <p:nvSpPr>
          <p:cNvPr id="18" name="직사각형 15"/>
          <p:cNvSpPr/>
          <p:nvPr/>
        </p:nvSpPr>
        <p:spPr>
          <a:xfrm>
            <a:off x="3650666" y="3338408"/>
            <a:ext cx="1781258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배추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,</a:t>
            </a:r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무 수확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김장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 </a:t>
            </a:r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담그기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직접 김치를 만들며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식재료에 대한 이해와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편식을 예방할 수 있다</a:t>
            </a:r>
          </a:p>
        </p:txBody>
      </p:sp>
      <p:sp>
        <p:nvSpPr>
          <p:cNvPr id="20" name="직사각형 17"/>
          <p:cNvSpPr/>
          <p:nvPr/>
        </p:nvSpPr>
        <p:spPr>
          <a:xfrm>
            <a:off x="6327969" y="886805"/>
            <a:ext cx="1826141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12</a:t>
            </a:r>
            <a:endParaRPr lang="ko-KR" altLang="en-US" sz="115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22" name="직선 연결선 18"/>
          <p:cNvCxnSpPr/>
          <p:nvPr/>
        </p:nvCxnSpPr>
        <p:spPr>
          <a:xfrm>
            <a:off x="6500097" y="2541934"/>
            <a:ext cx="1672303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직사각형 27"/>
          <p:cNvSpPr/>
          <p:nvPr/>
        </p:nvSpPr>
        <p:spPr>
          <a:xfrm>
            <a:off x="2587505" y="3429000"/>
            <a:ext cx="1005403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1</a:t>
            </a:r>
            <a:endParaRPr lang="ko-KR" altLang="en-US" sz="115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26" name="직선 연결선 28"/>
          <p:cNvCxnSpPr/>
          <p:nvPr/>
        </p:nvCxnSpPr>
        <p:spPr>
          <a:xfrm>
            <a:off x="2277406" y="5057476"/>
            <a:ext cx="1625600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직사각형 29"/>
          <p:cNvSpPr/>
          <p:nvPr/>
        </p:nvSpPr>
        <p:spPr>
          <a:xfrm>
            <a:off x="2159704" y="5075627"/>
            <a:ext cx="18934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신나는 겨울나기</a:t>
            </a:r>
          </a:p>
        </p:txBody>
      </p:sp>
      <p:sp>
        <p:nvSpPr>
          <p:cNvPr id="30" name="직사각형 30"/>
          <p:cNvSpPr/>
          <p:nvPr/>
        </p:nvSpPr>
        <p:spPr>
          <a:xfrm>
            <a:off x="2382525" y="5524618"/>
            <a:ext cx="1353256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한드미 겨울캠프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겨울이닷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!!</a:t>
            </a: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새로운 프로그램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다양한 경험이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기다리는 캠프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</p:txBody>
      </p:sp>
      <p:sp>
        <p:nvSpPr>
          <p:cNvPr id="32" name="직사각형 32"/>
          <p:cNvSpPr/>
          <p:nvPr/>
        </p:nvSpPr>
        <p:spPr>
          <a:xfrm>
            <a:off x="5482802" y="3429000"/>
            <a:ext cx="1005403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5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Arial"/>
                <a:cs typeface="Arial"/>
              </a:rPr>
              <a:t>2</a:t>
            </a:r>
            <a:endParaRPr lang="ko-KR" altLang="en-US" sz="115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Arial"/>
              <a:cs typeface="Arial"/>
            </a:endParaRPr>
          </a:p>
        </p:txBody>
      </p:sp>
      <p:cxnSp>
        <p:nvCxnSpPr>
          <p:cNvPr id="34" name="직선 연결선 33"/>
          <p:cNvCxnSpPr/>
          <p:nvPr/>
        </p:nvCxnSpPr>
        <p:spPr>
          <a:xfrm>
            <a:off x="5024970" y="5057476"/>
            <a:ext cx="1625600" cy="0"/>
          </a:xfrm>
          <a:prstGeom prst="line">
            <a:avLst/>
          </a:prstGeom>
          <a:ln w="28575">
            <a:solidFill>
              <a:srgbClr val="3F3F3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직사각형 34"/>
          <p:cNvSpPr/>
          <p:nvPr/>
        </p:nvSpPr>
        <p:spPr>
          <a:xfrm>
            <a:off x="6418503" y="2726295"/>
            <a:ext cx="19255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한드미에서 맞는</a:t>
            </a:r>
          </a:p>
        </p:txBody>
      </p:sp>
      <p:sp>
        <p:nvSpPr>
          <p:cNvPr id="38" name="직사각형 35"/>
          <p:cNvSpPr/>
          <p:nvPr/>
        </p:nvSpPr>
        <p:spPr>
          <a:xfrm>
            <a:off x="6516216" y="3150882"/>
            <a:ext cx="1688283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아름다운 크리스마스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새로운 한해를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위한 신나는 파티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동지 팥죽만들기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겨울 전통놀이</a:t>
            </a:r>
            <a:r>
              <a:rPr lang="en-US" altLang="ko-KR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!</a:t>
            </a:r>
          </a:p>
        </p:txBody>
      </p:sp>
      <p:pic>
        <p:nvPicPr>
          <p:cNvPr id="40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587" y="119004"/>
            <a:ext cx="1619561" cy="590304"/>
          </a:xfrm>
          <a:prstGeom prst="rect">
            <a:avLst/>
          </a:prstGeom>
        </p:spPr>
      </p:pic>
      <p:sp>
        <p:nvSpPr>
          <p:cNvPr id="42" name="직사각형 23"/>
          <p:cNvSpPr/>
          <p:nvPr/>
        </p:nvSpPr>
        <p:spPr>
          <a:xfrm>
            <a:off x="5130603" y="5086634"/>
            <a:ext cx="15199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아쉬운 작별 </a:t>
            </a:r>
            <a:endParaRPr lang="en-US" altLang="ko-KR" sz="2000" b="1">
              <a:ln>
                <a:solidFill>
                  <a:schemeClr val="bg1">
                    <a:alpha val="0"/>
                  </a:schemeClr>
                </a:solidFill>
              </a:ln>
              <a:solidFill>
                <a:srgbClr val="3F3F3F"/>
              </a:solidFill>
              <a:uFillTx/>
              <a:latin typeface="아리따-돋움(TTF)-Bold"/>
              <a:ea typeface="아리따-돋움(TTF)-Bold"/>
              <a:cs typeface="Arial"/>
            </a:endParaRPr>
          </a:p>
          <a:p>
            <a:pPr algn="ctr"/>
            <a:r>
              <a:rPr lang="ko-KR" altLang="en-US" sz="20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3F3F3F"/>
                </a:solidFill>
                <a:uFillTx/>
                <a:latin typeface="아리따-돋움(TTF)-Bold"/>
                <a:ea typeface="아리따-돋움(TTF)-Bold"/>
                <a:cs typeface="Arial"/>
              </a:rPr>
              <a:t>또 다른 약속</a:t>
            </a:r>
          </a:p>
        </p:txBody>
      </p:sp>
      <p:sp>
        <p:nvSpPr>
          <p:cNvPr id="44" name="직사각형 24"/>
          <p:cNvSpPr/>
          <p:nvPr/>
        </p:nvSpPr>
        <p:spPr>
          <a:xfrm>
            <a:off x="5148064" y="5747197"/>
            <a:ext cx="139493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그 동안  배웠던 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우리의 숨은 실력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마음껏 뽐내기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농촌유학 마무리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  <a:p>
            <a:pPr algn="ctr"/>
            <a:r>
              <a:rPr lang="ko-KR" altLang="en-US" sz="1400" b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uFillTx/>
                <a:latin typeface="아리따-돋움(TTF)-Medium"/>
                <a:ea typeface="아리따-돋움(TTF)-Medium"/>
                <a:cs typeface="Arial"/>
              </a:rPr>
              <a:t>졸업여행</a:t>
            </a:r>
            <a:endParaRPr lang="en-US" altLang="ko-KR" sz="1400" b="1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uFillTx/>
              <a:latin typeface="아리따-돋움(TTF)-Medium"/>
              <a:ea typeface="아리따-돋움(TTF)-Medium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599" y="260648"/>
            <a:ext cx="8686800" cy="838200"/>
          </a:xfrm>
        </p:spPr>
        <p:txBody>
          <a:bodyPr>
            <a:normAutofit/>
          </a:bodyPr>
          <a:lstStyle/>
          <a:p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4400" dirty="0">
                <a:solidFill>
                  <a:srgbClr val="92D050"/>
                </a:solidFill>
                <a:uFillTx/>
                <a:latin typeface="아리따-돋움(TTF)-SemiBold"/>
                <a:ea typeface="아리따-돋움(TTF)-SemiBold"/>
              </a:rPr>
              <a:t>세부내용</a:t>
            </a:r>
          </a:p>
        </p:txBody>
      </p:sp>
      <p:pic>
        <p:nvPicPr>
          <p:cNvPr id="4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587" y="119004"/>
            <a:ext cx="1619561" cy="590304"/>
          </a:xfrm>
          <a:prstGeom prst="rect">
            <a:avLst/>
          </a:prstGeom>
        </p:spPr>
      </p:pic>
      <p:grpSp>
        <p:nvGrpSpPr>
          <p:cNvPr id="8" name="그룹 55"/>
          <p:cNvGrpSpPr/>
          <p:nvPr/>
        </p:nvGrpSpPr>
        <p:grpSpPr>
          <a:xfrm>
            <a:off x="1669368" y="1266413"/>
            <a:ext cx="5805264" cy="5040908"/>
            <a:chOff x="1723374" y="600729"/>
            <a:chExt cx="5805264" cy="5040908"/>
          </a:xfrm>
        </p:grpSpPr>
        <p:sp>
          <p:nvSpPr>
            <p:cNvPr id="6" name="직사각형 56"/>
            <p:cNvSpPr/>
            <p:nvPr/>
          </p:nvSpPr>
          <p:spPr>
            <a:xfrm>
              <a:off x="4243654" y="600729"/>
              <a:ext cx="688386" cy="5040908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uFillTx/>
              </a:endParaRPr>
            </a:p>
          </p:txBody>
        </p:sp>
        <p:sp>
          <p:nvSpPr>
            <p:cNvPr id="7" name="직사각형 57"/>
            <p:cNvSpPr/>
            <p:nvPr/>
          </p:nvSpPr>
          <p:spPr>
            <a:xfrm rot="5400000">
              <a:off x="4326426" y="236592"/>
              <a:ext cx="599159" cy="580526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uFillTx/>
              </a:endParaRPr>
            </a:p>
          </p:txBody>
        </p:sp>
      </p:grpSp>
      <p:sp>
        <p:nvSpPr>
          <p:cNvPr id="10" name="TextBox 58"/>
          <p:cNvSpPr/>
          <p:nvPr/>
        </p:nvSpPr>
        <p:spPr>
          <a:xfrm>
            <a:off x="1950215" y="1741326"/>
            <a:ext cx="21034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>
                <a:ln>
                  <a:solidFill>
                    <a:srgbClr val="E26928">
                      <a:alpha val="0"/>
                    </a:srgbClr>
                  </a:solidFill>
                </a:ln>
                <a:uFillTx/>
                <a:latin typeface="아리따-돋움(TTF)-Bold"/>
                <a:ea typeface="아리따-돋움(TTF)-Bold"/>
              </a:rPr>
              <a:t>농작물재배</a:t>
            </a:r>
          </a:p>
        </p:txBody>
      </p:sp>
      <p:sp>
        <p:nvSpPr>
          <p:cNvPr id="12" name="TextBox 62"/>
          <p:cNvSpPr/>
          <p:nvPr/>
        </p:nvSpPr>
        <p:spPr>
          <a:xfrm>
            <a:off x="2071378" y="2457960"/>
            <a:ext cx="182774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벼</a:t>
            </a:r>
            <a:r>
              <a:rPr lang="en-US" altLang="ko-KR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</a:t>
            </a:r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잡곡</a:t>
            </a:r>
            <a:endParaRPr lang="en-US" altLang="ko-KR" sz="1600" b="1">
              <a:ln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uFillTx/>
              <a:latin typeface="아리따-돋움(TTF)-Medium"/>
              <a:ea typeface="아리따-돋움(TTF)-Medium"/>
            </a:endParaRPr>
          </a:p>
          <a:p>
            <a:pPr algn="ctr"/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옥수수</a:t>
            </a:r>
            <a:r>
              <a:rPr lang="en-US" altLang="ko-KR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배추</a:t>
            </a:r>
            <a:r>
              <a:rPr lang="en-US" altLang="ko-KR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</a:t>
            </a:r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고구마</a:t>
            </a:r>
            <a:r>
              <a:rPr lang="en-US" altLang="ko-KR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</a:t>
            </a:r>
          </a:p>
          <a:p>
            <a:pPr algn="ctr"/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땅콩</a:t>
            </a:r>
            <a:r>
              <a:rPr lang="en-US" altLang="ko-KR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호박</a:t>
            </a:r>
            <a:r>
              <a:rPr lang="en-US" altLang="ko-KR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딸기 등</a:t>
            </a:r>
            <a:endParaRPr lang="en-US" altLang="ko-KR" sz="1600" b="1">
              <a:ln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uFillTx/>
              <a:latin typeface="아리따-돋움(TTF)-Medium"/>
              <a:ea typeface="아리따-돋움(TTF)-Medium"/>
            </a:endParaRPr>
          </a:p>
        </p:txBody>
      </p:sp>
      <p:sp>
        <p:nvSpPr>
          <p:cNvPr id="14" name="TextBox 59"/>
          <p:cNvSpPr/>
          <p:nvPr/>
        </p:nvSpPr>
        <p:spPr>
          <a:xfrm>
            <a:off x="5063666" y="1737894"/>
            <a:ext cx="20136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>
                <a:ln>
                  <a:solidFill>
                    <a:srgbClr val="E26928">
                      <a:alpha val="0"/>
                    </a:srgbClr>
                  </a:solidFill>
                </a:ln>
                <a:uFillTx/>
                <a:latin typeface="아리따-돋움(TTF)-Bold"/>
                <a:ea typeface="아리따-돋움(TTF)-Bold"/>
              </a:rPr>
              <a:t>가축기르기</a:t>
            </a:r>
          </a:p>
        </p:txBody>
      </p:sp>
      <p:sp>
        <p:nvSpPr>
          <p:cNvPr id="16" name="TextBox 63"/>
          <p:cNvSpPr/>
          <p:nvPr/>
        </p:nvSpPr>
        <p:spPr>
          <a:xfrm>
            <a:off x="5014006" y="2564210"/>
            <a:ext cx="19816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아리따-돋움(TTF)-Medium"/>
                <a:ea typeface="아리따-돋움(TTF)-Medium"/>
              </a:rPr>
              <a:t>개</a:t>
            </a:r>
            <a:r>
              <a:rPr lang="en-US" altLang="ko-KR" sz="1600" b="1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아리따-돋움(TTF)-Medium"/>
                <a:ea typeface="아리따-돋움(TTF)-Medium"/>
              </a:rPr>
              <a:t>,</a:t>
            </a:r>
            <a:r>
              <a:rPr lang="ko-KR" altLang="en-US" sz="1600" b="1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아리따-돋움(TTF)-Medium"/>
                <a:ea typeface="아리따-돋움(TTF)-Medium"/>
              </a:rPr>
              <a:t> </a:t>
            </a:r>
            <a:r>
              <a:rPr lang="ko-KR" altLang="en-US" sz="1600" b="1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토끼</a:t>
            </a:r>
            <a:r>
              <a:rPr lang="en-US" altLang="ko-KR" sz="1600" b="1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600" b="1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닭</a:t>
            </a:r>
            <a:r>
              <a:rPr lang="en-US" altLang="ko-KR" sz="1600" b="1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600" b="1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칠면조</a:t>
            </a:r>
            <a:r>
              <a:rPr lang="en-US" altLang="ko-KR" sz="1600" b="1" dirty="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600" b="1" dirty="0" err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오리등</a:t>
            </a:r>
            <a:endParaRPr lang="ko-KR" altLang="en-US" sz="1600" b="1" dirty="0">
              <a:ln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uFillTx/>
              <a:latin typeface="아리따-돋움(TTF)-Medium"/>
              <a:ea typeface="아리따-돋움(TTF)-Medium"/>
            </a:endParaRPr>
          </a:p>
        </p:txBody>
      </p:sp>
      <p:sp>
        <p:nvSpPr>
          <p:cNvPr id="18" name="TextBox 60"/>
          <p:cNvSpPr/>
          <p:nvPr/>
        </p:nvSpPr>
        <p:spPr>
          <a:xfrm>
            <a:off x="1608538" y="4243419"/>
            <a:ext cx="24641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>
                <a:ln>
                  <a:solidFill>
                    <a:srgbClr val="E26928">
                      <a:alpha val="0"/>
                    </a:srgbClr>
                  </a:solidFill>
                </a:ln>
                <a:uFillTx/>
                <a:latin typeface="아리따-돋움(TTF)-Bold"/>
                <a:ea typeface="아리따-돋움(TTF)-Bold"/>
              </a:rPr>
              <a:t>체험프로그램</a:t>
            </a:r>
          </a:p>
        </p:txBody>
      </p:sp>
      <p:sp>
        <p:nvSpPr>
          <p:cNvPr id="20" name="TextBox 64"/>
          <p:cNvSpPr/>
          <p:nvPr/>
        </p:nvSpPr>
        <p:spPr>
          <a:xfrm>
            <a:off x="1823343" y="4997856"/>
            <a:ext cx="19575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파종</a:t>
            </a:r>
            <a:r>
              <a:rPr lang="en-US" altLang="ko-KR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수확</a:t>
            </a:r>
            <a:r>
              <a:rPr lang="en-US" altLang="ko-KR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축제</a:t>
            </a:r>
            <a:r>
              <a:rPr lang="en-US" altLang="ko-KR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</a:t>
            </a:r>
          </a:p>
          <a:p>
            <a:pPr algn="ctr"/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생태</a:t>
            </a:r>
            <a:r>
              <a:rPr lang="en-US" altLang="ko-KR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역사</a:t>
            </a:r>
            <a:r>
              <a:rPr lang="en-US" altLang="ko-KR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문화체험</a:t>
            </a:r>
            <a:r>
              <a:rPr lang="en-US" altLang="ko-KR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 </a:t>
            </a:r>
          </a:p>
          <a:p>
            <a:pPr algn="ctr"/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뗏목 동굴</a:t>
            </a:r>
            <a:r>
              <a:rPr lang="en-US" altLang="ko-KR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삼굿구이</a:t>
            </a:r>
          </a:p>
        </p:txBody>
      </p:sp>
      <p:sp>
        <p:nvSpPr>
          <p:cNvPr id="22" name="TextBox 61"/>
          <p:cNvSpPr/>
          <p:nvPr/>
        </p:nvSpPr>
        <p:spPr>
          <a:xfrm>
            <a:off x="5095726" y="4269196"/>
            <a:ext cx="20938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>
                <a:ln>
                  <a:solidFill>
                    <a:srgbClr val="E26928">
                      <a:alpha val="0"/>
                    </a:srgbClr>
                  </a:solidFill>
                </a:ln>
                <a:uFillTx/>
                <a:latin typeface="아리따-돋움(TTF)-Bold"/>
                <a:ea typeface="아리따-돋움(TTF)-Bold"/>
              </a:rPr>
              <a:t>이벤트체험</a:t>
            </a:r>
          </a:p>
        </p:txBody>
      </p:sp>
      <p:sp>
        <p:nvSpPr>
          <p:cNvPr id="24" name="TextBox 65"/>
          <p:cNvSpPr/>
          <p:nvPr/>
        </p:nvSpPr>
        <p:spPr>
          <a:xfrm>
            <a:off x="5168560" y="4985882"/>
            <a:ext cx="203773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빈티지교실</a:t>
            </a:r>
            <a:r>
              <a:rPr lang="en-US" altLang="ko-KR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레프팅 등 </a:t>
            </a:r>
            <a:endParaRPr lang="en-US" altLang="ko-KR" sz="1600" b="1">
              <a:ln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uFillTx/>
              <a:latin typeface="아리따-돋움(TTF)-Medium"/>
              <a:ea typeface="아리따-돋움(TTF)-Medium"/>
            </a:endParaRPr>
          </a:p>
          <a:p>
            <a:pPr algn="ctr"/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수상레포츠</a:t>
            </a:r>
            <a:endParaRPr lang="en-US" altLang="ko-KR" sz="1600" b="1">
              <a:ln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uFillTx/>
              <a:latin typeface="아리따-돋움(TTF)-Medium"/>
              <a:ea typeface="아리따-돋움(TTF)-Medium"/>
            </a:endParaRPr>
          </a:p>
          <a:p>
            <a:pPr algn="ctr"/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서바이벌게임 견학</a:t>
            </a:r>
            <a:endParaRPr lang="en-US" altLang="ko-KR" sz="1600" b="1">
              <a:ln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uFillTx/>
              <a:latin typeface="아리따-돋움(TTF)-Medium"/>
              <a:ea typeface="아리따-돋움(TTF)-Medium"/>
            </a:endParaRPr>
          </a:p>
          <a:p>
            <a:pPr algn="ctr"/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드라마 오픈세트장</a:t>
            </a:r>
            <a:endParaRPr lang="en-US" altLang="ko-KR" sz="1600" b="1">
              <a:ln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uFillTx/>
              <a:latin typeface="아리따-돋움(TTF)-Medium"/>
              <a:ea typeface="아리따-돋움(TTF)-Medium"/>
            </a:endParaRPr>
          </a:p>
          <a:p>
            <a:pPr algn="ctr"/>
            <a:r>
              <a:rPr lang="en-US" altLang="ko-KR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 </a:t>
            </a:r>
            <a:r>
              <a:rPr lang="ko-KR" altLang="en-US" sz="1600" b="1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아리따-돋움(TTF)-Medium"/>
                <a:ea typeface="아리따-돋움(TTF)-Medium"/>
              </a:rPr>
              <a:t>단양 팔경 관람</a:t>
            </a:r>
            <a:endParaRPr lang="en-US" altLang="ko-KR" sz="1600" b="1">
              <a:ln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uFillTx/>
              <a:latin typeface="아리따-돋움(TTF)-Medium"/>
              <a:ea typeface="아리따-돋움(TTF)-Medium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823" y="290208"/>
            <a:ext cx="8686800" cy="838200"/>
          </a:xfrm>
        </p:spPr>
        <p:txBody>
          <a:bodyPr>
            <a:normAutofit/>
          </a:bodyPr>
          <a:lstStyle/>
          <a:p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4400" dirty="0">
                <a:solidFill>
                  <a:srgbClr val="92D050"/>
                </a:solidFill>
                <a:uFillTx/>
                <a:latin typeface="아리따-돋움(TTF)-SemiBold"/>
                <a:ea typeface="아리따-돋움(TTF)-SemiBold"/>
              </a:rPr>
              <a:t>농촌유학 특화프로그램</a:t>
            </a:r>
          </a:p>
        </p:txBody>
      </p:sp>
      <p:pic>
        <p:nvPicPr>
          <p:cNvPr id="4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587" y="119004"/>
            <a:ext cx="1619561" cy="590304"/>
          </a:xfrm>
          <a:prstGeom prst="rect">
            <a:avLst/>
          </a:prstGeom>
        </p:spPr>
      </p:pic>
      <p:sp>
        <p:nvSpPr>
          <p:cNvPr id="6" name="직사각형 14"/>
          <p:cNvSpPr/>
          <p:nvPr/>
        </p:nvSpPr>
        <p:spPr>
          <a:xfrm>
            <a:off x="4492027" y="2032500"/>
            <a:ext cx="115196" cy="3916780"/>
          </a:xfrm>
          <a:prstGeom prst="rect">
            <a:avLst/>
          </a:prstGeom>
          <a:solidFill>
            <a:srgbClr val="45A5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uFillTx/>
            </a:endParaRPr>
          </a:p>
        </p:txBody>
      </p:sp>
      <p:grpSp>
        <p:nvGrpSpPr>
          <p:cNvPr id="10" name="그룹 15"/>
          <p:cNvGrpSpPr/>
          <p:nvPr/>
        </p:nvGrpSpPr>
        <p:grpSpPr>
          <a:xfrm>
            <a:off x="5140763" y="1772816"/>
            <a:ext cx="3247661" cy="584775"/>
            <a:chOff x="543779" y="4686701"/>
            <a:chExt cx="3247661" cy="584775"/>
          </a:xfrm>
        </p:grpSpPr>
        <p:sp>
          <p:nvSpPr>
            <p:cNvPr id="8" name="TextBox 16"/>
            <p:cNvSpPr/>
            <p:nvPr/>
          </p:nvSpPr>
          <p:spPr>
            <a:xfrm>
              <a:off x="767104" y="4686701"/>
              <a:ext cx="30243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체육놀이 교실</a:t>
              </a:r>
            </a:p>
          </p:txBody>
        </p:sp>
        <p:pic>
          <p:nvPicPr>
            <p:cNvPr id="9" name="Picture 73"/>
            <p:cNvPicPr>
              <a:picLocks noChangeAspect="1"/>
            </p:cNvPicPr>
            <p:nvPr/>
          </p:nvPicPr>
          <p:blipFill rotWithShape="1">
            <a:blip r:embed="rId3"/>
            <a:srcRect l="25014" t="12458" r="29776" b="15653"/>
            <a:stretch/>
          </p:blipFill>
          <p:spPr>
            <a:xfrm>
              <a:off x="543779" y="4716840"/>
              <a:ext cx="446650" cy="401044"/>
            </a:xfrm>
            <a:prstGeom prst="rect">
              <a:avLst/>
            </a:prstGeom>
          </p:spPr>
        </p:pic>
      </p:grpSp>
      <p:sp>
        <p:nvSpPr>
          <p:cNvPr id="12" name="TextBox 19"/>
          <p:cNvSpPr/>
          <p:nvPr/>
        </p:nvSpPr>
        <p:spPr>
          <a:xfrm>
            <a:off x="5202099" y="2408557"/>
            <a:ext cx="31196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지역사회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&amp;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학교와 연계</a:t>
            </a:r>
            <a:endParaRPr lang="en-US" altLang="ko-KR" sz="2000" b="1">
              <a:uFillTx/>
              <a:latin typeface="아리따-돋움(TTF)-Bold"/>
              <a:ea typeface="아리따-돋움(TTF)-Bold"/>
            </a:endParaRPr>
          </a:p>
          <a:p>
            <a:pPr algn="ctr" fontAlgn="base"/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상시 운영</a:t>
            </a:r>
          </a:p>
        </p:txBody>
      </p:sp>
      <p:sp>
        <p:nvSpPr>
          <p:cNvPr id="14" name="TextBox 20"/>
          <p:cNvSpPr/>
          <p:nvPr/>
        </p:nvSpPr>
        <p:spPr>
          <a:xfrm>
            <a:off x="5641320" y="3384086"/>
            <a:ext cx="325896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단양지역 사회체육 협회 강사 분들이 진행하는 육상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,</a:t>
            </a:r>
            <a:r>
              <a:rPr lang="ko-KR" altLang="en-US" sz="1400" b="1" dirty="0">
                <a:latin typeface="아리따-돋움(TTF)-Medium"/>
                <a:ea typeface="아리따-돋움(TTF)-Medium"/>
              </a:rPr>
              <a:t>배드민턴</a:t>
            </a:r>
            <a:r>
              <a:rPr lang="en-US" altLang="ko-KR" sz="1400" b="1" dirty="0">
                <a:latin typeface="아리따-돋움(TTF)-Medium"/>
                <a:ea typeface="아리따-돋움(TTF)-Medium"/>
              </a:rPr>
              <a:t>,</a:t>
            </a:r>
            <a:r>
              <a:rPr lang="ko-KR" altLang="en-US" sz="1400" b="1" dirty="0">
                <a:latin typeface="아리따-돋움(TTF)-Medium"/>
                <a:ea typeface="아리따-돋움(TTF)-Medium"/>
              </a:rPr>
              <a:t>축구</a:t>
            </a:r>
            <a:r>
              <a:rPr lang="en-US" altLang="ko-KR" sz="1400" b="1" dirty="0">
                <a:latin typeface="아리따-돋움(TTF)-Medium"/>
                <a:ea typeface="아리따-돋움(TTF)-Medium"/>
              </a:rPr>
              <a:t>,</a:t>
            </a:r>
            <a:r>
              <a:rPr lang="ko-KR" altLang="en-US" sz="1400" b="1" dirty="0" err="1">
                <a:latin typeface="아리따-돋움(TTF)-Medium"/>
                <a:ea typeface="아리따-돋움(TTF)-Medium"/>
              </a:rPr>
              <a:t>볼링등</a:t>
            </a:r>
            <a:r>
              <a:rPr lang="ko-KR" altLang="en-US" sz="1400" b="1" dirty="0">
                <a:latin typeface="아리따-돋움(TTF)-Medium"/>
                <a:ea typeface="아리따-돋움(TTF)-Medium"/>
              </a:rPr>
              <a:t> 다양한 스포츠활동을 연중 실시합니다</a:t>
            </a:r>
            <a:r>
              <a:rPr lang="en-US" altLang="ko-KR" sz="1400" dirty="0">
                <a:latin typeface="아리따-돋움(TTF)-Medium"/>
                <a:ea typeface="아리따-돋움(TTF)-Medium"/>
              </a:rPr>
              <a:t>.</a:t>
            </a:r>
            <a:r>
              <a:rPr lang="ko-KR" altLang="en-US" sz="1400" dirty="0">
                <a:uFillTx/>
                <a:latin typeface="아리따-돋움(TTF)-Medium"/>
                <a:ea typeface="아리따-돋움(TTF)-Medium"/>
              </a:rPr>
              <a:t> </a:t>
            </a:r>
          </a:p>
        </p:txBody>
      </p:sp>
      <p:pic>
        <p:nvPicPr>
          <p:cNvPr id="16" name="Picture Placeholder 10"/>
          <p:cNvPicPr>
            <a:picLocks noChangeAspect="1"/>
          </p:cNvPicPr>
          <p:nvPr/>
        </p:nvPicPr>
        <p:blipFill rotWithShape="1">
          <a:blip r:embed="rId4"/>
          <a:srcRect l="6613" r="8670"/>
          <a:stretch/>
        </p:blipFill>
        <p:spPr>
          <a:xfrm>
            <a:off x="214984" y="1216702"/>
            <a:ext cx="2427818" cy="19105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그림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0293" y="1910454"/>
            <a:ext cx="879711" cy="879711"/>
          </a:xfrm>
          <a:prstGeom prst="rect">
            <a:avLst/>
          </a:prstGeom>
        </p:spPr>
      </p:pic>
      <p:pic>
        <p:nvPicPr>
          <p:cNvPr id="20" name="그림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8883560">
            <a:off x="2682090" y="1325712"/>
            <a:ext cx="777438" cy="777438"/>
          </a:xfrm>
          <a:prstGeom prst="rect">
            <a:avLst/>
          </a:prstGeom>
        </p:spPr>
      </p:pic>
      <p:pic>
        <p:nvPicPr>
          <p:cNvPr id="22" name="그림 개체 틀 19"/>
          <p:cNvPicPr>
            <a:picLocks noChangeAspect="1"/>
          </p:cNvPicPr>
          <p:nvPr/>
        </p:nvPicPr>
        <p:blipFill>
          <a:blip r:embed="rId7"/>
          <a:srcRect l="10693" r="10693"/>
          <a:stretch>
            <a:fillRect/>
          </a:stretch>
        </p:blipFill>
        <p:spPr>
          <a:xfrm>
            <a:off x="371114" y="4754866"/>
            <a:ext cx="2289352" cy="1942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그림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13231" y="3009906"/>
            <a:ext cx="3176014" cy="17865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6" name="TextBox 4"/>
          <p:cNvSpPr/>
          <p:nvPr/>
        </p:nvSpPr>
        <p:spPr>
          <a:xfrm>
            <a:off x="4788024" y="3353210"/>
            <a:ext cx="9361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err="1">
                <a:latin typeface="아리따-돋움(TTF)-SemiBold"/>
                <a:ea typeface="아리따-돋움(TTF)-SemiBold"/>
              </a:rPr>
              <a:t>스포츠교</a:t>
            </a:r>
            <a:r>
              <a:rPr lang="ko-KR" altLang="en-US" b="1" dirty="0">
                <a:latin typeface="아리따-돋움(TTF)-SemiBold"/>
                <a:ea typeface="아리따-돋움(TTF)-SemiBold"/>
              </a:rPr>
              <a:t>  실</a:t>
            </a:r>
            <a:r>
              <a:rPr lang="en-US" altLang="ko-KR" b="1" dirty="0">
                <a:uFillTx/>
                <a:latin typeface="아리따-돋움(TTF)-SemiBold"/>
                <a:ea typeface="아리따-돋움(TTF)-SemiBold"/>
              </a:rPr>
              <a:t>:</a:t>
            </a:r>
            <a:endParaRPr lang="ko-KR" altLang="en-US" b="1" dirty="0">
              <a:uFillTx/>
              <a:latin typeface="아리따-돋움(TTF)-SemiBold"/>
              <a:ea typeface="아리따-돋움(TTF)-SemiBold"/>
            </a:endParaRPr>
          </a:p>
        </p:txBody>
      </p:sp>
      <p:sp>
        <p:nvSpPr>
          <p:cNvPr id="28" name="TextBox 28"/>
          <p:cNvSpPr/>
          <p:nvPr/>
        </p:nvSpPr>
        <p:spPr>
          <a:xfrm>
            <a:off x="5628737" y="4561964"/>
            <a:ext cx="32589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ko-KR" altLang="en-US" sz="1400" b="1" dirty="0" err="1">
                <a:uFillTx/>
                <a:latin typeface="아리따-돋움(TTF)-Medium"/>
                <a:ea typeface="아리따-돋움(TTF)-Medium"/>
              </a:rPr>
              <a:t>한드미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 운동장과 단양 공설운동장에서</a:t>
            </a:r>
            <a:endParaRPr lang="en-US" altLang="ko-KR" sz="1400" b="1" dirty="0">
              <a:uFillTx/>
              <a:latin typeface="아리따-돋움(TTF)-Medium"/>
              <a:ea typeface="아리따-돋움(TTF)-Medium"/>
            </a:endParaRPr>
          </a:p>
          <a:p>
            <a:pPr fontAlgn="base" latinLnBrk="0"/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축구를 마음껏 할 수 있도록 운영합니다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.</a:t>
            </a:r>
            <a:endParaRPr lang="ko-KR" altLang="en-US" sz="1400" b="1" dirty="0">
              <a:uFillTx/>
              <a:latin typeface="아리따-돋움(TTF)-Medium"/>
              <a:ea typeface="아리따-돋움(TTF)-Medium"/>
            </a:endParaRPr>
          </a:p>
        </p:txBody>
      </p:sp>
      <p:sp>
        <p:nvSpPr>
          <p:cNvPr id="30" name="TextBox 29"/>
          <p:cNvSpPr/>
          <p:nvPr/>
        </p:nvSpPr>
        <p:spPr>
          <a:xfrm>
            <a:off x="4932040" y="4531088"/>
            <a:ext cx="6966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>
                <a:uFillTx/>
                <a:latin typeface="아리따-돋움(TTF)-SemiBold"/>
                <a:ea typeface="아리따-돋움(TTF)-SemiBold"/>
              </a:rPr>
              <a:t>축구</a:t>
            </a:r>
            <a:r>
              <a:rPr lang="en-US" altLang="ko-KR" b="1">
                <a:uFillTx/>
                <a:latin typeface="아리따-돋움(TTF)-SemiBold"/>
                <a:ea typeface="아리따-돋움(TTF)-SemiBold"/>
              </a:rPr>
              <a:t>:</a:t>
            </a:r>
            <a:endParaRPr lang="ko-KR" altLang="en-US" b="1">
              <a:uFillTx/>
              <a:latin typeface="아리따-돋움(TTF)-SemiBold"/>
              <a:ea typeface="아리따-돋움(TTF)-SemiBold"/>
            </a:endParaRPr>
          </a:p>
        </p:txBody>
      </p:sp>
      <p:pic>
        <p:nvPicPr>
          <p:cNvPr id="36" name="그림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17391" y="5302568"/>
            <a:ext cx="1091027" cy="109102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823" y="290208"/>
            <a:ext cx="8686800" cy="838200"/>
          </a:xfrm>
        </p:spPr>
        <p:txBody>
          <a:bodyPr>
            <a:normAutofit/>
          </a:bodyPr>
          <a:lstStyle/>
          <a:p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4400" dirty="0">
                <a:solidFill>
                  <a:srgbClr val="92D050"/>
                </a:solidFill>
                <a:uFillTx/>
                <a:latin typeface="아리따-돋움(TTF)-SemiBold"/>
                <a:ea typeface="아리따-돋움(TTF)-SemiBold"/>
              </a:rPr>
              <a:t>농촌유학 특화프로그램</a:t>
            </a:r>
          </a:p>
        </p:txBody>
      </p:sp>
      <p:pic>
        <p:nvPicPr>
          <p:cNvPr id="4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587" y="119004"/>
            <a:ext cx="1619561" cy="590304"/>
          </a:xfrm>
          <a:prstGeom prst="rect">
            <a:avLst/>
          </a:prstGeom>
        </p:spPr>
      </p:pic>
      <p:sp>
        <p:nvSpPr>
          <p:cNvPr id="6" name="직사각형 14"/>
          <p:cNvSpPr/>
          <p:nvPr/>
        </p:nvSpPr>
        <p:spPr>
          <a:xfrm>
            <a:off x="4492027" y="1988840"/>
            <a:ext cx="115196" cy="3916780"/>
          </a:xfrm>
          <a:prstGeom prst="rect">
            <a:avLst/>
          </a:prstGeom>
          <a:solidFill>
            <a:srgbClr val="45A5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uFillTx/>
            </a:endParaRPr>
          </a:p>
        </p:txBody>
      </p:sp>
      <p:grpSp>
        <p:nvGrpSpPr>
          <p:cNvPr id="10" name="그룹 15"/>
          <p:cNvGrpSpPr/>
          <p:nvPr/>
        </p:nvGrpSpPr>
        <p:grpSpPr>
          <a:xfrm>
            <a:off x="4492027" y="1721850"/>
            <a:ext cx="4202121" cy="635741"/>
            <a:chOff x="341904" y="4635735"/>
            <a:chExt cx="3755260" cy="635741"/>
          </a:xfrm>
        </p:grpSpPr>
        <p:sp>
          <p:nvSpPr>
            <p:cNvPr id="8" name="TextBox 16"/>
            <p:cNvSpPr/>
            <p:nvPr/>
          </p:nvSpPr>
          <p:spPr>
            <a:xfrm>
              <a:off x="565229" y="4686701"/>
              <a:ext cx="353193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한드미</a:t>
              </a:r>
              <a:r>
                <a:rPr lang="ko-KR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 자연놀이터</a:t>
              </a:r>
            </a:p>
          </p:txBody>
        </p:sp>
        <p:pic>
          <p:nvPicPr>
            <p:cNvPr id="9" name="Picture 73"/>
            <p:cNvPicPr>
              <a:picLocks noChangeAspect="1"/>
            </p:cNvPicPr>
            <p:nvPr/>
          </p:nvPicPr>
          <p:blipFill rotWithShape="1">
            <a:blip r:embed="rId3"/>
            <a:srcRect l="25014" t="12458" r="29776" b="15653"/>
            <a:stretch/>
          </p:blipFill>
          <p:spPr>
            <a:xfrm>
              <a:off x="341904" y="4635735"/>
              <a:ext cx="446650" cy="401044"/>
            </a:xfrm>
            <a:prstGeom prst="rect">
              <a:avLst/>
            </a:prstGeom>
          </p:spPr>
        </p:pic>
      </p:grpSp>
      <p:sp>
        <p:nvSpPr>
          <p:cNvPr id="12" name="TextBox 19"/>
          <p:cNvSpPr/>
          <p:nvPr/>
        </p:nvSpPr>
        <p:spPr>
          <a:xfrm>
            <a:off x="5202099" y="2408557"/>
            <a:ext cx="31196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52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회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, 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주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1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회</a:t>
            </a:r>
            <a:endParaRPr lang="en-US" altLang="ko-KR" sz="2000" b="1">
              <a:uFillTx/>
              <a:latin typeface="아리따-돋움(TTF)-Bold"/>
              <a:ea typeface="아리따-돋움(TTF)-Bold"/>
            </a:endParaRPr>
          </a:p>
          <a:p>
            <a:pPr algn="ctr" fontAlgn="base"/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도보여행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, 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오리엔티어링</a:t>
            </a:r>
            <a:endParaRPr lang="en-US" altLang="ko-KR" sz="2000" b="1">
              <a:uFillTx/>
              <a:latin typeface="아리따-돋움(TTF)-Bold"/>
              <a:ea typeface="아리따-돋움(TTF)-Bold"/>
            </a:endParaRPr>
          </a:p>
          <a:p>
            <a:pPr algn="ctr" fontAlgn="base"/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패러글라이딩의 문화체험</a:t>
            </a:r>
          </a:p>
        </p:txBody>
      </p:sp>
      <p:sp>
        <p:nvSpPr>
          <p:cNvPr id="14" name="TextBox 26"/>
          <p:cNvSpPr/>
          <p:nvPr/>
        </p:nvSpPr>
        <p:spPr>
          <a:xfrm>
            <a:off x="5220072" y="3774519"/>
            <a:ext cx="325896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ko-KR" altLang="en-US" sz="1400" dirty="0">
                <a:uFillTx/>
                <a:latin typeface="아리따-돋움(TTF)-Medium"/>
                <a:ea typeface="아리따-돋움(TTF)-Medium"/>
              </a:rPr>
              <a:t>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갑갑한 도시에서 벗어나 깨끗한 자연환경이 제공되는 </a:t>
            </a:r>
            <a:r>
              <a:rPr lang="ko-KR" altLang="en-US" sz="1400" b="1" dirty="0" err="1">
                <a:uFillTx/>
                <a:latin typeface="아리따-돋움(TTF)-Medium"/>
                <a:ea typeface="아리따-돋움(TTF)-Medium"/>
              </a:rPr>
              <a:t>한드미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 마을의 자연을 아이들의 놀이터로 삼아 다양한 활동을 펼칠 수 있다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.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산악자전거 체험으로 아이들의 체력과 인내심을 향상시키고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400" b="1" dirty="0" err="1">
                <a:uFillTx/>
                <a:latin typeface="아리따-돋움(TTF)-Medium"/>
                <a:ea typeface="아리따-돋움(TTF)-Medium"/>
              </a:rPr>
              <a:t>오리엔티어링으로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 지도 </a:t>
            </a:r>
            <a:r>
              <a:rPr lang="ko-KR" altLang="en-US" sz="1400" b="1" dirty="0" err="1">
                <a:uFillTx/>
                <a:latin typeface="아리따-돋움(TTF)-Medium"/>
                <a:ea typeface="아리따-돋움(TTF)-Medium"/>
              </a:rPr>
              <a:t>독보력과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 판단력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지력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체력을 동시에 향상시키며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캠핑을 통해서 민주적인 집단 및 개인생활에 대한 교육과 집단 내의 역동성 협동성 자립성을 향상시킨다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.</a:t>
            </a:r>
            <a:endParaRPr lang="ko-KR" altLang="en-US" sz="1400" b="1" dirty="0">
              <a:uFillTx/>
              <a:latin typeface="아리따-돋움(TTF)-Medium"/>
              <a:ea typeface="아리따-돋움(TTF)-Medium"/>
            </a:endParaRPr>
          </a:p>
        </p:txBody>
      </p:sp>
      <p:pic>
        <p:nvPicPr>
          <p:cNvPr id="16" name="Picture 5" descr="C:\Users\handemy1\Desktop\논병아리\resized\KakaoTalk_20161128_102602371_800x450.jpg"/>
          <p:cNvPicPr preferRelativeResize="0"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013" y="1248185"/>
            <a:ext cx="2379312" cy="2331652"/>
          </a:xfrm>
          <a:prstGeom prst="ellipse">
            <a:avLst/>
          </a:prstGeom>
          <a:ln>
            <a:solidFill>
              <a:srgbClr val="45A565"/>
            </a:solidFill>
          </a:ln>
          <a:effectLst>
            <a:softEdge rad="112500"/>
          </a:effectLst>
        </p:spPr>
      </p:pic>
      <p:pic>
        <p:nvPicPr>
          <p:cNvPr id="18" name="Picture 4" descr="C:\Users\handemy1\Desktop\논병아리\resized\20160808_중등 5기 도보여행 2일차 (227)_800x533.JPG"/>
          <p:cNvPicPr preferRelativeResize="0"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70130" y="1828884"/>
            <a:ext cx="1721897" cy="1807021"/>
          </a:xfrm>
          <a:prstGeom prst="ellipse">
            <a:avLst/>
          </a:prstGeom>
          <a:ln>
            <a:solidFill>
              <a:srgbClr val="45A565"/>
            </a:solidFill>
          </a:ln>
          <a:effectLst>
            <a:softEdge rad="112500"/>
          </a:effectLst>
        </p:spPr>
      </p:pic>
      <p:pic>
        <p:nvPicPr>
          <p:cNvPr id="20" name="Picture 6" descr="C:\Users\handemy1\Desktop\논병아리\resized\SAM_1706_800x533.JPG"/>
          <p:cNvPicPr preferRelativeResize="0"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246" y="4078068"/>
            <a:ext cx="1879674" cy="18410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Picture Placeholder 53"/>
          <p:cNvPicPr>
            <a:picLocks noChangeAspect="1"/>
          </p:cNvPicPr>
          <p:nvPr/>
        </p:nvPicPr>
        <p:blipFill>
          <a:blip r:embed="rId7"/>
          <a:srcRect l="15268" r="15268"/>
          <a:stretch>
            <a:fillRect/>
          </a:stretch>
        </p:blipFill>
        <p:spPr>
          <a:xfrm>
            <a:off x="2226791" y="4461015"/>
            <a:ext cx="2274897" cy="218448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그림 3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99867" y="3382865"/>
            <a:ext cx="1286139" cy="128613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823" y="290208"/>
            <a:ext cx="8686800" cy="838200"/>
          </a:xfrm>
        </p:spPr>
        <p:txBody>
          <a:bodyPr>
            <a:normAutofit/>
          </a:bodyPr>
          <a:lstStyle/>
          <a:p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4400" dirty="0">
                <a:solidFill>
                  <a:srgbClr val="92D050"/>
                </a:solidFill>
                <a:uFillTx/>
                <a:latin typeface="아리따-돋움(TTF)-SemiBold"/>
                <a:ea typeface="아리따-돋움(TTF)-SemiBold"/>
              </a:rPr>
              <a:t>농촌유학 특화프로그램</a:t>
            </a:r>
          </a:p>
        </p:txBody>
      </p:sp>
      <p:pic>
        <p:nvPicPr>
          <p:cNvPr id="4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587" y="119004"/>
            <a:ext cx="1619561" cy="590304"/>
          </a:xfrm>
          <a:prstGeom prst="rect">
            <a:avLst/>
          </a:prstGeom>
        </p:spPr>
      </p:pic>
      <p:sp>
        <p:nvSpPr>
          <p:cNvPr id="6" name="직사각형 14"/>
          <p:cNvSpPr/>
          <p:nvPr/>
        </p:nvSpPr>
        <p:spPr>
          <a:xfrm>
            <a:off x="4492027" y="1960492"/>
            <a:ext cx="115196" cy="3916780"/>
          </a:xfrm>
          <a:prstGeom prst="rect">
            <a:avLst/>
          </a:prstGeom>
          <a:solidFill>
            <a:srgbClr val="45A5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uFillTx/>
            </a:endParaRPr>
          </a:p>
        </p:txBody>
      </p:sp>
      <p:grpSp>
        <p:nvGrpSpPr>
          <p:cNvPr id="10" name="그룹 15"/>
          <p:cNvGrpSpPr/>
          <p:nvPr/>
        </p:nvGrpSpPr>
        <p:grpSpPr>
          <a:xfrm>
            <a:off x="4492027" y="1721850"/>
            <a:ext cx="4292739" cy="584775"/>
            <a:chOff x="341904" y="4613642"/>
            <a:chExt cx="4051121" cy="584775"/>
          </a:xfrm>
        </p:grpSpPr>
        <p:sp>
          <p:nvSpPr>
            <p:cNvPr id="8" name="TextBox 16"/>
            <p:cNvSpPr/>
            <p:nvPr/>
          </p:nvSpPr>
          <p:spPr>
            <a:xfrm>
              <a:off x="558909" y="4613642"/>
              <a:ext cx="383411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로컬푸드</a:t>
              </a:r>
              <a:r>
                <a:rPr lang="ko-KR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 요리교실</a:t>
              </a:r>
            </a:p>
          </p:txBody>
        </p:sp>
        <p:pic>
          <p:nvPicPr>
            <p:cNvPr id="9" name="Picture 73"/>
            <p:cNvPicPr>
              <a:picLocks noChangeAspect="1"/>
            </p:cNvPicPr>
            <p:nvPr/>
          </p:nvPicPr>
          <p:blipFill rotWithShape="1">
            <a:blip r:embed="rId3"/>
            <a:srcRect l="25014" t="12458" r="29776" b="15653"/>
            <a:stretch/>
          </p:blipFill>
          <p:spPr>
            <a:xfrm>
              <a:off x="341904" y="4635735"/>
              <a:ext cx="446650" cy="401044"/>
            </a:xfrm>
            <a:prstGeom prst="rect">
              <a:avLst/>
            </a:prstGeom>
          </p:spPr>
        </p:pic>
      </p:grpSp>
      <p:sp>
        <p:nvSpPr>
          <p:cNvPr id="12" name="TextBox 19"/>
          <p:cNvSpPr/>
          <p:nvPr/>
        </p:nvSpPr>
        <p:spPr>
          <a:xfrm>
            <a:off x="5202099" y="2408557"/>
            <a:ext cx="31196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16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회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, 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격주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1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회</a:t>
            </a:r>
            <a:endParaRPr lang="en-US" altLang="ko-KR" sz="2000" b="1">
              <a:uFillTx/>
              <a:latin typeface="아리따-돋움(TTF)-Bold"/>
              <a:ea typeface="아리따-돋움(TTF)-Bold"/>
            </a:endParaRPr>
          </a:p>
          <a:p>
            <a:pPr algn="ctr" fontAlgn="base"/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오색 수제비만들기</a:t>
            </a:r>
            <a:endParaRPr lang="en-US" altLang="ko-KR" sz="2000" b="1">
              <a:uFillTx/>
              <a:latin typeface="아리따-돋움(TTF)-Bold"/>
              <a:ea typeface="아리따-돋움(TTF)-Bold"/>
            </a:endParaRPr>
          </a:p>
          <a:p>
            <a:pPr algn="ctr" fontAlgn="base"/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곶감만들기등</a:t>
            </a:r>
            <a:endParaRPr lang="en-US" altLang="ko-KR" sz="2000" b="1">
              <a:uFillTx/>
              <a:latin typeface="아리따-돋움(TTF)-Bold"/>
              <a:ea typeface="아리따-돋움(TTF)-Bold"/>
            </a:endParaRPr>
          </a:p>
        </p:txBody>
      </p:sp>
      <p:sp>
        <p:nvSpPr>
          <p:cNvPr id="14" name="TextBox 26"/>
          <p:cNvSpPr/>
          <p:nvPr/>
        </p:nvSpPr>
        <p:spPr>
          <a:xfrm>
            <a:off x="5220072" y="3774519"/>
            <a:ext cx="32589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ko-KR" altLang="en-US" sz="1400" dirty="0">
                <a:uFillTx/>
                <a:latin typeface="아리따-돋움(TTF)-Medium"/>
                <a:ea typeface="아리따-돋움(TTF)-Medium"/>
              </a:rPr>
              <a:t> </a:t>
            </a:r>
            <a:r>
              <a:rPr lang="ko-KR" altLang="en-US" sz="1600" dirty="0">
                <a:uFillTx/>
                <a:latin typeface="아리따-돋움(TTF)-Medium"/>
                <a:ea typeface="아리따-돋움(TTF)-Medium"/>
              </a:rPr>
              <a:t>요리 체험을 통해 산만한 아이들에게 정적인 영역을 키워주고 직접적인 요리 과정을 통해 집중력 향상 시킬 수 있다</a:t>
            </a:r>
            <a:r>
              <a:rPr lang="en-US" altLang="ko-KR" sz="1600" dirty="0">
                <a:uFillTx/>
                <a:latin typeface="아리따-돋움(TTF)-Medium"/>
                <a:ea typeface="아리따-돋움(TTF)-Medium"/>
              </a:rPr>
              <a:t>. </a:t>
            </a:r>
            <a:r>
              <a:rPr lang="ko-KR" altLang="en-US" sz="1600" dirty="0">
                <a:uFillTx/>
                <a:latin typeface="아리따-돋움(TTF)-Medium"/>
                <a:ea typeface="아리따-돋움(TTF)-Medium"/>
              </a:rPr>
              <a:t>또한 자기만의 요리 만들기를 통해 창의성을 계발하고</a:t>
            </a:r>
            <a:r>
              <a:rPr lang="en-US" altLang="ko-KR" sz="1600" dirty="0"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600" dirty="0">
                <a:uFillTx/>
                <a:latin typeface="아리따-돋움(TTF)-Medium"/>
                <a:ea typeface="아리따-돋움(TTF)-Medium"/>
              </a:rPr>
              <a:t>요리 완성물을 통한 직접적인 자기표현의 계기를 마련하여 아이들의 정서적 성장을 돕는다</a:t>
            </a:r>
            <a:r>
              <a:rPr lang="en-US" altLang="ko-KR" sz="1600" dirty="0">
                <a:uFillTx/>
                <a:latin typeface="아리따-돋움(TTF)-Medium"/>
                <a:ea typeface="아리따-돋움(TTF)-Medium"/>
              </a:rPr>
              <a:t>.</a:t>
            </a:r>
            <a:endParaRPr lang="ko-KR" altLang="en-US" sz="1600" dirty="0">
              <a:uFillTx/>
              <a:latin typeface="아리따-돋움(TTF)-Medium"/>
              <a:ea typeface="아리따-돋움(TTF)-Medium"/>
            </a:endParaRPr>
          </a:p>
        </p:txBody>
      </p:sp>
      <p:pic>
        <p:nvPicPr>
          <p:cNvPr id="16" name="그림 개체 틀 11"/>
          <p:cNvPicPr>
            <a:picLocks noChangeAspect="1"/>
          </p:cNvPicPr>
          <p:nvPr/>
        </p:nvPicPr>
        <p:blipFill rotWithShape="1">
          <a:blip r:embed="rId4"/>
          <a:srcRect l="3144" t="1624" r="29024" b="1710"/>
          <a:stretch/>
        </p:blipFill>
        <p:spPr>
          <a:xfrm>
            <a:off x="102411" y="1300588"/>
            <a:ext cx="3006997" cy="19678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그림 개체 틀 15"/>
          <p:cNvPicPr>
            <a:picLocks noChangeAspect="1"/>
          </p:cNvPicPr>
          <p:nvPr/>
        </p:nvPicPr>
        <p:blipFill rotWithShape="1">
          <a:blip r:embed="rId5"/>
          <a:srcRect l="18177" r="1710"/>
          <a:stretch/>
        </p:blipFill>
        <p:spPr>
          <a:xfrm>
            <a:off x="127012" y="4574738"/>
            <a:ext cx="2982396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그림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129601" y="2916388"/>
            <a:ext cx="2362426" cy="2362426"/>
          </a:xfrm>
          <a:prstGeom prst="rect">
            <a:avLst/>
          </a:prstGeom>
        </p:spPr>
      </p:pic>
      <p:pic>
        <p:nvPicPr>
          <p:cNvPr id="22" name="그림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411" y="3356992"/>
            <a:ext cx="1899595" cy="130626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616" y="290208"/>
            <a:ext cx="8686800" cy="838200"/>
          </a:xfrm>
        </p:spPr>
        <p:txBody>
          <a:bodyPr>
            <a:normAutofit/>
          </a:bodyPr>
          <a:lstStyle/>
          <a:p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4400" dirty="0">
                <a:solidFill>
                  <a:srgbClr val="92D050"/>
                </a:solidFill>
                <a:uFillTx/>
                <a:latin typeface="아리따-돋움(TTF)-SemiBold"/>
                <a:ea typeface="아리따-돋움(TTF)-SemiBold"/>
              </a:rPr>
              <a:t>농촌유학 특화프로그램</a:t>
            </a:r>
          </a:p>
        </p:txBody>
      </p:sp>
      <p:pic>
        <p:nvPicPr>
          <p:cNvPr id="4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587" y="119004"/>
            <a:ext cx="1619561" cy="590304"/>
          </a:xfrm>
          <a:prstGeom prst="rect">
            <a:avLst/>
          </a:prstGeom>
        </p:spPr>
      </p:pic>
      <p:sp>
        <p:nvSpPr>
          <p:cNvPr id="6" name="직사각형 14"/>
          <p:cNvSpPr/>
          <p:nvPr/>
        </p:nvSpPr>
        <p:spPr>
          <a:xfrm>
            <a:off x="4492027" y="1960492"/>
            <a:ext cx="115196" cy="3916780"/>
          </a:xfrm>
          <a:prstGeom prst="rect">
            <a:avLst/>
          </a:prstGeom>
          <a:solidFill>
            <a:srgbClr val="45A5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uFillTx/>
            </a:endParaRPr>
          </a:p>
        </p:txBody>
      </p:sp>
      <p:grpSp>
        <p:nvGrpSpPr>
          <p:cNvPr id="10" name="그룹 15"/>
          <p:cNvGrpSpPr/>
          <p:nvPr/>
        </p:nvGrpSpPr>
        <p:grpSpPr>
          <a:xfrm>
            <a:off x="4716016" y="2454656"/>
            <a:ext cx="3978131" cy="584775"/>
            <a:chOff x="341904" y="4480216"/>
            <a:chExt cx="3704159" cy="584775"/>
          </a:xfrm>
        </p:grpSpPr>
        <p:sp>
          <p:nvSpPr>
            <p:cNvPr id="8" name="TextBox 16"/>
            <p:cNvSpPr/>
            <p:nvPr/>
          </p:nvSpPr>
          <p:spPr>
            <a:xfrm>
              <a:off x="716003" y="4480216"/>
              <a:ext cx="33300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사물놀이 밴드교실</a:t>
              </a:r>
            </a:p>
          </p:txBody>
        </p:sp>
        <p:pic>
          <p:nvPicPr>
            <p:cNvPr id="9" name="Picture 73"/>
            <p:cNvPicPr>
              <a:picLocks noChangeAspect="1"/>
            </p:cNvPicPr>
            <p:nvPr/>
          </p:nvPicPr>
          <p:blipFill rotWithShape="1">
            <a:blip r:embed="rId3"/>
            <a:srcRect l="25014" t="12458" r="29776" b="15653"/>
            <a:stretch/>
          </p:blipFill>
          <p:spPr>
            <a:xfrm>
              <a:off x="341904" y="4635735"/>
              <a:ext cx="446650" cy="401044"/>
            </a:xfrm>
            <a:prstGeom prst="rect">
              <a:avLst/>
            </a:prstGeom>
          </p:spPr>
        </p:pic>
      </p:grpSp>
      <p:sp>
        <p:nvSpPr>
          <p:cNvPr id="12" name="TextBox 19"/>
          <p:cNvSpPr/>
          <p:nvPr/>
        </p:nvSpPr>
        <p:spPr>
          <a:xfrm>
            <a:off x="5256979" y="3296882"/>
            <a:ext cx="31196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52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회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, 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주 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1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회</a:t>
            </a:r>
            <a:endParaRPr lang="en-US" altLang="ko-KR" sz="2000" b="1">
              <a:uFillTx/>
              <a:latin typeface="아리따-돋움(TTF)-Bold"/>
              <a:ea typeface="아리따-돋움(TTF)-Bold"/>
            </a:endParaRPr>
          </a:p>
          <a:p>
            <a:pPr algn="ctr" fontAlgn="base"/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1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인 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1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악기</a:t>
            </a:r>
            <a:endParaRPr lang="en-US" altLang="ko-KR" sz="2000" b="1">
              <a:uFillTx/>
              <a:latin typeface="아리따-돋움(TTF)-Bold"/>
              <a:ea typeface="아리따-돋움(TTF)-Bold"/>
            </a:endParaRPr>
          </a:p>
        </p:txBody>
      </p:sp>
      <p:sp>
        <p:nvSpPr>
          <p:cNvPr id="14" name="TextBox 26"/>
          <p:cNvSpPr/>
          <p:nvPr/>
        </p:nvSpPr>
        <p:spPr>
          <a:xfrm>
            <a:off x="5256979" y="4365104"/>
            <a:ext cx="325896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풍물수업을 통해 우리의 옛 정서를 배우고 </a:t>
            </a:r>
          </a:p>
          <a:p>
            <a:pPr algn="ctr" fontAlgn="base" latinLnBrk="0"/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밴드수업을 통하여 자신이 연주하고 싶은 악기를 즐길 수 있도록 교육하고 있다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.</a:t>
            </a:r>
          </a:p>
        </p:txBody>
      </p:sp>
      <p:pic>
        <p:nvPicPr>
          <p:cNvPr id="16" name="Picture Placeholder 9"/>
          <p:cNvPicPr>
            <a:picLocks noChangeAspect="1"/>
          </p:cNvPicPr>
          <p:nvPr/>
        </p:nvPicPr>
        <p:blipFill rotWithShape="1">
          <a:blip r:embed="rId4"/>
          <a:srcRect l="-838" r="-374" b="11398"/>
          <a:stretch/>
        </p:blipFill>
        <p:spPr>
          <a:xfrm>
            <a:off x="1073486" y="1211117"/>
            <a:ext cx="3117911" cy="1823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Placeholder 18"/>
          <p:cNvPicPr>
            <a:picLocks noChangeAspect="1"/>
          </p:cNvPicPr>
          <p:nvPr/>
        </p:nvPicPr>
        <p:blipFill rotWithShape="1">
          <a:blip r:embed="rId5"/>
          <a:srcRect l="17577" t="29211" r="3809" b="-56"/>
          <a:stretch/>
        </p:blipFill>
        <p:spPr>
          <a:xfrm>
            <a:off x="1644449" y="5227476"/>
            <a:ext cx="2697263" cy="1623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Picture Placeholder 17"/>
          <p:cNvPicPr>
            <a:picLocks noChangeAspect="1"/>
          </p:cNvPicPr>
          <p:nvPr/>
        </p:nvPicPr>
        <p:blipFill>
          <a:blip r:embed="rId6"/>
          <a:srcRect l="5810" r="5810"/>
          <a:stretch>
            <a:fillRect/>
          </a:stretch>
        </p:blipFill>
        <p:spPr>
          <a:xfrm>
            <a:off x="7904" y="3006551"/>
            <a:ext cx="2555335" cy="21677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그림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84775" y="3301768"/>
            <a:ext cx="1561801" cy="156180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0378" y="289451"/>
            <a:ext cx="8686800" cy="838200"/>
          </a:xfrm>
        </p:spPr>
        <p:txBody>
          <a:bodyPr>
            <a:normAutofit/>
          </a:bodyPr>
          <a:lstStyle/>
          <a:p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4400" dirty="0">
                <a:solidFill>
                  <a:srgbClr val="92D050"/>
                </a:solidFill>
                <a:uFillTx/>
                <a:latin typeface="아리따-돋움(TTF)-SemiBold"/>
                <a:ea typeface="아리따-돋움(TTF)-SemiBold"/>
              </a:rPr>
              <a:t>농촌유학 특화프로그램</a:t>
            </a:r>
          </a:p>
        </p:txBody>
      </p:sp>
      <p:pic>
        <p:nvPicPr>
          <p:cNvPr id="4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587" y="119004"/>
            <a:ext cx="1619561" cy="590304"/>
          </a:xfrm>
          <a:prstGeom prst="rect">
            <a:avLst/>
          </a:prstGeom>
        </p:spPr>
      </p:pic>
      <p:sp>
        <p:nvSpPr>
          <p:cNvPr id="6" name="직사각형 14"/>
          <p:cNvSpPr/>
          <p:nvPr/>
        </p:nvSpPr>
        <p:spPr>
          <a:xfrm>
            <a:off x="4492027" y="1960492"/>
            <a:ext cx="115196" cy="3916780"/>
          </a:xfrm>
          <a:prstGeom prst="rect">
            <a:avLst/>
          </a:prstGeom>
          <a:solidFill>
            <a:srgbClr val="45A5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uFillTx/>
            </a:endParaRPr>
          </a:p>
        </p:txBody>
      </p:sp>
      <p:grpSp>
        <p:nvGrpSpPr>
          <p:cNvPr id="10" name="그룹 15"/>
          <p:cNvGrpSpPr/>
          <p:nvPr/>
        </p:nvGrpSpPr>
        <p:grpSpPr>
          <a:xfrm>
            <a:off x="4938888" y="2588542"/>
            <a:ext cx="3755260" cy="943518"/>
            <a:chOff x="341904" y="4635735"/>
            <a:chExt cx="3755260" cy="943518"/>
          </a:xfrm>
        </p:grpSpPr>
        <p:sp>
          <p:nvSpPr>
            <p:cNvPr id="8" name="TextBox 16"/>
            <p:cNvSpPr/>
            <p:nvPr/>
          </p:nvSpPr>
          <p:spPr>
            <a:xfrm>
              <a:off x="767104" y="4686701"/>
              <a:ext cx="3330060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한드미 </a:t>
              </a:r>
              <a:endParaRPr lang="en-US" altLang="ko-KR" sz="3200" b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아리따-돋움(TTF)-Bold"/>
                <a:ea typeface="아리따-돋움(TTF)-Bold"/>
                <a:cs typeface="Arial"/>
              </a:endParaRPr>
            </a:p>
            <a:p>
              <a:pPr algn="ctr"/>
              <a:r>
                <a:rPr lang="en-US" altLang="ko-KR" sz="2000" b="1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ECO-VILLAGE SCHOOL</a:t>
              </a:r>
              <a:endParaRPr lang="ko-KR" altLang="en-US" sz="2000" b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아리따-돋움(TTF)-Bold"/>
                <a:ea typeface="아리따-돋움(TTF)-Bold"/>
                <a:cs typeface="Arial"/>
              </a:endParaRPr>
            </a:p>
          </p:txBody>
        </p:sp>
        <p:pic>
          <p:nvPicPr>
            <p:cNvPr id="9" name="Picture 73"/>
            <p:cNvPicPr>
              <a:picLocks noChangeAspect="1"/>
            </p:cNvPicPr>
            <p:nvPr/>
          </p:nvPicPr>
          <p:blipFill rotWithShape="1">
            <a:blip r:embed="rId3"/>
            <a:srcRect l="25014" t="12458" r="29776" b="15653"/>
            <a:stretch/>
          </p:blipFill>
          <p:spPr>
            <a:xfrm>
              <a:off x="341904" y="4635735"/>
              <a:ext cx="446650" cy="401044"/>
            </a:xfrm>
            <a:prstGeom prst="rect">
              <a:avLst/>
            </a:prstGeom>
          </p:spPr>
        </p:pic>
      </p:grpSp>
      <p:sp>
        <p:nvSpPr>
          <p:cNvPr id="12" name="TextBox 19"/>
          <p:cNvSpPr/>
          <p:nvPr/>
        </p:nvSpPr>
        <p:spPr>
          <a:xfrm>
            <a:off x="5469299" y="3595587"/>
            <a:ext cx="31196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52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회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, 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주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1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회</a:t>
            </a:r>
            <a:endParaRPr lang="en-US" altLang="ko-KR" sz="2000" b="1">
              <a:uFillTx/>
              <a:latin typeface="아리따-돋움(TTF)-Bold"/>
              <a:ea typeface="아리따-돋움(TTF)-Bold"/>
            </a:endParaRPr>
          </a:p>
        </p:txBody>
      </p:sp>
      <p:sp>
        <p:nvSpPr>
          <p:cNvPr id="14" name="TextBox 26"/>
          <p:cNvSpPr/>
          <p:nvPr/>
        </p:nvSpPr>
        <p:spPr>
          <a:xfrm>
            <a:off x="5364088" y="4203665"/>
            <a:ext cx="325896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ko-KR" altLang="en-US" sz="1400" dirty="0">
                <a:uFillTx/>
                <a:latin typeface="아리따-돋움(TTF)-Medium"/>
                <a:ea typeface="아리따-돋움(TTF)-Medium"/>
              </a:rPr>
              <a:t>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한드미 생태학교를 통해 삶과 자연에 대하여 올바르게 이해하고 진정한 의미의 농촌 체험</a:t>
            </a:r>
            <a:r>
              <a:rPr lang="en-US" altLang="ko-KR" sz="1400" b="1" dirty="0">
                <a:latin typeface="아리따-돋움(TTF)-Medium"/>
                <a:ea typeface="아리따-돋움(TTF)-Medium"/>
              </a:rPr>
              <a:t>,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체득의 기회를 제공한다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. (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계곡과 논밭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,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소백산국립공원의 생태탐방 등 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)</a:t>
            </a:r>
            <a:endParaRPr lang="ko-KR" altLang="en-US" sz="1400" b="1" dirty="0">
              <a:uFillTx/>
              <a:latin typeface="아리따-돋움(TTF)-Medium"/>
              <a:ea typeface="아리따-돋움(TTF)-Medium"/>
            </a:endParaRPr>
          </a:p>
        </p:txBody>
      </p:sp>
      <p:pic>
        <p:nvPicPr>
          <p:cNvPr id="16" name="Picture Placeholder 28"/>
          <p:cNvPicPr>
            <a:picLocks noChangeAspect="1"/>
          </p:cNvPicPr>
          <p:nvPr/>
        </p:nvPicPr>
        <p:blipFill>
          <a:blip r:embed="rId4"/>
          <a:srcRect l="10720" r="10720"/>
          <a:stretch>
            <a:fillRect/>
          </a:stretch>
        </p:blipFill>
        <p:spPr>
          <a:xfrm>
            <a:off x="91121" y="4760976"/>
            <a:ext cx="2442070" cy="20716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Placeholder 32"/>
          <p:cNvPicPr>
            <a:picLocks noChangeAspect="1"/>
          </p:cNvPicPr>
          <p:nvPr/>
        </p:nvPicPr>
        <p:blipFill>
          <a:blip r:embed="rId5"/>
          <a:srcRect l="16858" r="16858"/>
          <a:stretch>
            <a:fillRect/>
          </a:stretch>
        </p:blipFill>
        <p:spPr>
          <a:xfrm>
            <a:off x="104503" y="1127651"/>
            <a:ext cx="3444237" cy="2921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그림 개체 틀 25"/>
          <p:cNvPicPr>
            <a:picLocks noChangeAspect="1"/>
          </p:cNvPicPr>
          <p:nvPr/>
        </p:nvPicPr>
        <p:blipFill rotWithShape="1">
          <a:blip r:embed="rId6"/>
          <a:srcRect t="-2948" b="-1055"/>
          <a:stretch/>
        </p:blipFill>
        <p:spPr>
          <a:xfrm>
            <a:off x="2584673" y="4058273"/>
            <a:ext cx="1796396" cy="22018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그림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76256" y="5581184"/>
            <a:ext cx="1143585" cy="1143585"/>
          </a:xfrm>
          <a:prstGeom prst="rect">
            <a:avLst/>
          </a:prstGeom>
        </p:spPr>
      </p:pic>
      <p:pic>
        <p:nvPicPr>
          <p:cNvPr id="24" name="그림 2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84367" y="5516565"/>
            <a:ext cx="1208204" cy="120820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823" y="290208"/>
            <a:ext cx="8686800" cy="838200"/>
          </a:xfrm>
        </p:spPr>
        <p:txBody>
          <a:bodyPr>
            <a:normAutofit/>
          </a:bodyPr>
          <a:lstStyle/>
          <a:p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4400" dirty="0">
                <a:solidFill>
                  <a:srgbClr val="92D050"/>
                </a:solidFill>
                <a:uFillTx/>
                <a:latin typeface="아리따-돋움(TTF)-SemiBold"/>
                <a:ea typeface="아리따-돋움(TTF)-SemiBold"/>
              </a:rPr>
              <a:t>농촌유학 특화프로그램</a:t>
            </a:r>
          </a:p>
        </p:txBody>
      </p:sp>
      <p:pic>
        <p:nvPicPr>
          <p:cNvPr id="4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587" y="119004"/>
            <a:ext cx="1619561" cy="590304"/>
          </a:xfrm>
          <a:prstGeom prst="rect">
            <a:avLst/>
          </a:prstGeom>
        </p:spPr>
      </p:pic>
      <p:sp>
        <p:nvSpPr>
          <p:cNvPr id="6" name="직사각형 14"/>
          <p:cNvSpPr/>
          <p:nvPr/>
        </p:nvSpPr>
        <p:spPr>
          <a:xfrm>
            <a:off x="4492027" y="1960492"/>
            <a:ext cx="115196" cy="3916780"/>
          </a:xfrm>
          <a:prstGeom prst="rect">
            <a:avLst/>
          </a:prstGeom>
          <a:solidFill>
            <a:srgbClr val="45A5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uFillTx/>
            </a:endParaRPr>
          </a:p>
        </p:txBody>
      </p:sp>
      <p:grpSp>
        <p:nvGrpSpPr>
          <p:cNvPr id="10" name="그룹 15"/>
          <p:cNvGrpSpPr/>
          <p:nvPr/>
        </p:nvGrpSpPr>
        <p:grpSpPr>
          <a:xfrm>
            <a:off x="4938888" y="2132856"/>
            <a:ext cx="3755260" cy="1128184"/>
            <a:chOff x="341904" y="4635735"/>
            <a:chExt cx="3755260" cy="1128184"/>
          </a:xfrm>
        </p:grpSpPr>
        <p:sp>
          <p:nvSpPr>
            <p:cNvPr id="8" name="TextBox 16"/>
            <p:cNvSpPr/>
            <p:nvPr/>
          </p:nvSpPr>
          <p:spPr>
            <a:xfrm>
              <a:off x="767104" y="4686701"/>
              <a:ext cx="333006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농촌의 사계와</a:t>
              </a:r>
              <a:endParaRPr lang="en-US" altLang="ko-KR" sz="3200" b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아리따-돋움(TTF)-Bold"/>
                <a:ea typeface="아리따-돋움(TTF)-Bold"/>
                <a:cs typeface="Arial"/>
              </a:endParaRPr>
            </a:p>
            <a:p>
              <a:pPr algn="ctr"/>
              <a:r>
                <a:rPr lang="en-US" altLang="ko-KR" sz="3200" b="1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24</a:t>
              </a:r>
              <a:r>
                <a:rPr lang="ko-KR" altLang="en-US" sz="3200" b="1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절기</a:t>
              </a:r>
              <a:endParaRPr lang="ko-KR" altLang="en-US" sz="2000" b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아리따-돋움(TTF)-Bold"/>
                <a:ea typeface="아리따-돋움(TTF)-Bold"/>
                <a:cs typeface="Arial"/>
              </a:endParaRPr>
            </a:p>
          </p:txBody>
        </p:sp>
        <p:pic>
          <p:nvPicPr>
            <p:cNvPr id="9" name="Picture 73"/>
            <p:cNvPicPr>
              <a:picLocks noChangeAspect="1"/>
            </p:cNvPicPr>
            <p:nvPr/>
          </p:nvPicPr>
          <p:blipFill rotWithShape="1">
            <a:blip r:embed="rId3"/>
            <a:srcRect l="25014" t="12458" r="29776" b="15653"/>
            <a:stretch/>
          </p:blipFill>
          <p:spPr>
            <a:xfrm>
              <a:off x="341904" y="4635735"/>
              <a:ext cx="446650" cy="401044"/>
            </a:xfrm>
            <a:prstGeom prst="rect">
              <a:avLst/>
            </a:prstGeom>
          </p:spPr>
        </p:pic>
      </p:grpSp>
      <p:sp>
        <p:nvSpPr>
          <p:cNvPr id="12" name="TextBox 19"/>
          <p:cNvSpPr/>
          <p:nvPr/>
        </p:nvSpPr>
        <p:spPr>
          <a:xfrm>
            <a:off x="5316437" y="3284984"/>
            <a:ext cx="31196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52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회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, 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주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1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회</a:t>
            </a:r>
            <a:endParaRPr lang="en-US" altLang="ko-KR" sz="2000" b="1">
              <a:uFillTx/>
              <a:latin typeface="아리따-돋움(TTF)-Bold"/>
              <a:ea typeface="아리따-돋움(TTF)-Bold"/>
            </a:endParaRPr>
          </a:p>
        </p:txBody>
      </p:sp>
      <p:sp>
        <p:nvSpPr>
          <p:cNvPr id="14" name="TextBox 26"/>
          <p:cNvSpPr/>
          <p:nvPr/>
        </p:nvSpPr>
        <p:spPr>
          <a:xfrm>
            <a:off x="5273472" y="3789040"/>
            <a:ext cx="32589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ko-KR" altLang="en-US" sz="1400" dirty="0">
                <a:uFillTx/>
                <a:latin typeface="아리따-돋움(TTF)-Medium"/>
                <a:ea typeface="아리따-돋움(TTF)-Medium"/>
              </a:rPr>
              <a:t> 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농촌의 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4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계절과 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24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절기에 대하여 자세히 알아보고 </a:t>
            </a:r>
            <a:r>
              <a:rPr lang="ko-KR" altLang="en-US" sz="1400" b="1" dirty="0" err="1">
                <a:uFillTx/>
                <a:latin typeface="아리따-돋움(TTF)-Medium"/>
                <a:ea typeface="아리따-돋움(TTF)-Medium"/>
              </a:rPr>
              <a:t>절기별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 농작물 재배 및 농촌문화 그리고 친환경농법을 체험하는 기회를 제공한다</a:t>
            </a:r>
            <a:r>
              <a:rPr lang="en-US" altLang="ko-KR" sz="1400" dirty="0">
                <a:uFillTx/>
                <a:latin typeface="아리따-돋움(TTF)-Medium"/>
                <a:ea typeface="아리따-돋움(TTF)-Medium"/>
              </a:rPr>
              <a:t>.</a:t>
            </a:r>
            <a:endParaRPr lang="ko-KR" altLang="en-US" sz="1400" dirty="0">
              <a:uFillTx/>
              <a:latin typeface="아리따-돋움(TTF)-Medium"/>
              <a:ea typeface="아리따-돋움(TTF)-Medium"/>
            </a:endParaRPr>
          </a:p>
        </p:txBody>
      </p:sp>
      <p:pic>
        <p:nvPicPr>
          <p:cNvPr id="16" name="그림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060" y="1994417"/>
            <a:ext cx="1143585" cy="1143585"/>
          </a:xfrm>
          <a:prstGeom prst="rect">
            <a:avLst/>
          </a:prstGeom>
        </p:spPr>
      </p:pic>
      <p:pic>
        <p:nvPicPr>
          <p:cNvPr id="18" name="그림 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8880" y="1943216"/>
            <a:ext cx="1208204" cy="1208204"/>
          </a:xfrm>
          <a:prstGeom prst="rect">
            <a:avLst/>
          </a:prstGeom>
        </p:spPr>
      </p:pic>
      <p:pic>
        <p:nvPicPr>
          <p:cNvPr id="20" name="그림 개체 틀 21"/>
          <p:cNvPicPr>
            <a:picLocks noChangeAspect="1"/>
          </p:cNvPicPr>
          <p:nvPr/>
        </p:nvPicPr>
        <p:blipFill>
          <a:blip r:embed="rId6"/>
          <a:srcRect l="15268" r="15268"/>
          <a:stretch>
            <a:fillRect/>
          </a:stretch>
        </p:blipFill>
        <p:spPr>
          <a:xfrm>
            <a:off x="33262" y="881027"/>
            <a:ext cx="2333029" cy="22403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그림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262" y="4936004"/>
            <a:ext cx="2804436" cy="1882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그림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01188" y="3201330"/>
            <a:ext cx="3141680" cy="20944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4400" dirty="0">
                <a:solidFill>
                  <a:schemeClr val="bg1"/>
                </a:solidFill>
                <a:uFillTx/>
                <a:ea typeface="Arial Unicode MS"/>
              </a:rPr>
              <a:t> </a:t>
            </a:r>
            <a:r>
              <a:rPr lang="ko-KR" altLang="en-US" sz="4400" dirty="0">
                <a:solidFill>
                  <a:srgbClr val="92D050"/>
                </a:solidFill>
                <a:uFillTx/>
                <a:latin typeface="아리따-돋움(TTF)-SemiBold"/>
                <a:ea typeface="아리따-돋움(TTF)-SemiBold"/>
              </a:rPr>
              <a:t>농촌유학 특화프로그램</a:t>
            </a:r>
          </a:p>
        </p:txBody>
      </p:sp>
      <p:pic>
        <p:nvPicPr>
          <p:cNvPr id="4" name="그림 2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4587" y="119004"/>
            <a:ext cx="1619561" cy="590304"/>
          </a:xfrm>
          <a:prstGeom prst="rect">
            <a:avLst/>
          </a:prstGeom>
        </p:spPr>
      </p:pic>
      <p:sp>
        <p:nvSpPr>
          <p:cNvPr id="6" name="직사각형 14"/>
          <p:cNvSpPr/>
          <p:nvPr/>
        </p:nvSpPr>
        <p:spPr>
          <a:xfrm>
            <a:off x="4492027" y="2032500"/>
            <a:ext cx="115196" cy="3916780"/>
          </a:xfrm>
          <a:prstGeom prst="rect">
            <a:avLst/>
          </a:prstGeom>
          <a:solidFill>
            <a:srgbClr val="45A5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uFillTx/>
            </a:endParaRPr>
          </a:p>
        </p:txBody>
      </p:sp>
      <p:grpSp>
        <p:nvGrpSpPr>
          <p:cNvPr id="10" name="그룹 15"/>
          <p:cNvGrpSpPr/>
          <p:nvPr/>
        </p:nvGrpSpPr>
        <p:grpSpPr>
          <a:xfrm>
            <a:off x="5140763" y="1772816"/>
            <a:ext cx="3247661" cy="584775"/>
            <a:chOff x="543779" y="4686701"/>
            <a:chExt cx="3247661" cy="584775"/>
          </a:xfrm>
        </p:grpSpPr>
        <p:sp>
          <p:nvSpPr>
            <p:cNvPr id="8" name="TextBox 16"/>
            <p:cNvSpPr/>
            <p:nvPr/>
          </p:nvSpPr>
          <p:spPr>
            <a:xfrm>
              <a:off x="767104" y="4686701"/>
              <a:ext cx="302433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3200" b="1">
                  <a:solidFill>
                    <a:schemeClr val="tx1">
                      <a:lumMod val="85000"/>
                      <a:lumOff val="15000"/>
                    </a:schemeClr>
                  </a:solidFill>
                  <a:uFillTx/>
                  <a:latin typeface="아리따-돋움(TTF)-Bold"/>
                  <a:ea typeface="아리따-돋움(TTF)-Bold"/>
                  <a:cs typeface="Arial"/>
                </a:rPr>
                <a:t>집짓기</a:t>
              </a:r>
            </a:p>
          </p:txBody>
        </p:sp>
        <p:pic>
          <p:nvPicPr>
            <p:cNvPr id="9" name="Picture 73"/>
            <p:cNvPicPr>
              <a:picLocks noChangeAspect="1"/>
            </p:cNvPicPr>
            <p:nvPr/>
          </p:nvPicPr>
          <p:blipFill rotWithShape="1">
            <a:blip r:embed="rId3"/>
            <a:srcRect l="25014" t="12458" r="29776" b="15653"/>
            <a:stretch/>
          </p:blipFill>
          <p:spPr>
            <a:xfrm>
              <a:off x="543779" y="4716840"/>
              <a:ext cx="446650" cy="401044"/>
            </a:xfrm>
            <a:prstGeom prst="rect">
              <a:avLst/>
            </a:prstGeom>
          </p:spPr>
        </p:pic>
      </p:grpSp>
      <p:sp>
        <p:nvSpPr>
          <p:cNvPr id="12" name="TextBox 19"/>
          <p:cNvSpPr/>
          <p:nvPr/>
        </p:nvSpPr>
        <p:spPr>
          <a:xfrm>
            <a:off x="5340794" y="2408557"/>
            <a:ext cx="31196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상상발전소</a:t>
            </a:r>
            <a:endParaRPr lang="en-US" altLang="ko-KR" sz="2000" b="1">
              <a:uFillTx/>
              <a:latin typeface="아리따-돋움(TTF)-Bold"/>
              <a:ea typeface="아리따-돋움(TTF)-Bold"/>
            </a:endParaRPr>
          </a:p>
          <a:p>
            <a:pPr algn="ctr" fontAlgn="base"/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격주 </a:t>
            </a:r>
            <a:r>
              <a:rPr lang="en-US" altLang="ko-KR" sz="2000" b="1">
                <a:uFillTx/>
                <a:latin typeface="아리따-돋움(TTF)-Bold"/>
                <a:ea typeface="아리따-돋움(TTF)-Bold"/>
              </a:rPr>
              <a:t>1</a:t>
            </a:r>
            <a:r>
              <a:rPr lang="ko-KR" altLang="en-US" sz="2000" b="1">
                <a:uFillTx/>
                <a:latin typeface="아리따-돋움(TTF)-Bold"/>
                <a:ea typeface="아리따-돋움(TTF)-Bold"/>
              </a:rPr>
              <a:t>회</a:t>
            </a:r>
          </a:p>
        </p:txBody>
      </p:sp>
      <p:sp>
        <p:nvSpPr>
          <p:cNvPr id="14" name="TextBox 26"/>
          <p:cNvSpPr/>
          <p:nvPr/>
        </p:nvSpPr>
        <p:spPr>
          <a:xfrm>
            <a:off x="5271129" y="3429000"/>
            <a:ext cx="32589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 latinLnBrk="0"/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폐품 및 폐자재 등 부녀에 버려진 재료를 가지고 전혀 다른 형태의 작품을 스스로 재창조하는 등 아이들의 무궁무진한 상상력을 마음껏 펼쳐볼 수 있는 기회를 제공함으로 무한한 상상력 발휘와 창의력을 증진시킬 수 있는 기회를 제공하고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 </a:t>
            </a:r>
            <a:r>
              <a:rPr lang="ko-KR" altLang="en-US" sz="1400" b="1" dirty="0" err="1">
                <a:uFillTx/>
                <a:latin typeface="아리따-돋움(TTF)-Medium"/>
                <a:ea typeface="아리따-돋움(TTF)-Medium"/>
              </a:rPr>
              <a:t>모둠</a:t>
            </a:r>
            <a:r>
              <a:rPr lang="ko-KR" altLang="en-US" sz="1400" b="1" dirty="0">
                <a:uFillTx/>
                <a:latin typeface="아리따-돋움(TTF)-Medium"/>
                <a:ea typeface="아리따-돋움(TTF)-Medium"/>
              </a:rPr>
              <a:t> 활동을 통한 협동심을 함양한다</a:t>
            </a:r>
            <a:r>
              <a:rPr lang="en-US" altLang="ko-KR" sz="1400" b="1" dirty="0">
                <a:uFillTx/>
                <a:latin typeface="아리따-돋움(TTF)-Medium"/>
                <a:ea typeface="아리따-돋움(TTF)-Medium"/>
              </a:rPr>
              <a:t>.</a:t>
            </a:r>
            <a:endParaRPr lang="ko-KR" altLang="en-US" sz="1400" b="1" dirty="0">
              <a:uFillTx/>
              <a:latin typeface="아리따-돋움(TTF)-Medium"/>
              <a:ea typeface="아리따-돋움(TTF)-Medium"/>
            </a:endParaRPr>
          </a:p>
        </p:txBody>
      </p:sp>
      <p:pic>
        <p:nvPicPr>
          <p:cNvPr id="16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778" y="1457491"/>
            <a:ext cx="1800200" cy="1800200"/>
          </a:xfrm>
          <a:prstGeom prst="rect">
            <a:avLst/>
          </a:prstGeom>
        </p:spPr>
      </p:pic>
      <p:pic>
        <p:nvPicPr>
          <p:cNvPr id="18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09762" y="3006519"/>
            <a:ext cx="1968741" cy="1968741"/>
          </a:xfrm>
          <a:prstGeom prst="rect">
            <a:avLst/>
          </a:prstGeom>
        </p:spPr>
      </p:pic>
      <p:pic>
        <p:nvPicPr>
          <p:cNvPr id="20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691" y="4725144"/>
            <a:ext cx="1793287" cy="179328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>
            <a:spLocks noChangeArrowheads="1"/>
          </p:cNvSpPr>
          <p:nvPr/>
        </p:nvSpPr>
        <p:spPr bwMode="auto">
          <a:xfrm>
            <a:off x="3275856" y="3119554"/>
            <a:ext cx="543609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r"/>
            <a:r>
              <a:rPr lang="ko-KR" altLang="en-US" sz="3600" b="1">
                <a:solidFill>
                  <a:schemeClr val="bg1"/>
                </a:solidFill>
                <a:uFillTx/>
                <a:latin typeface="아리따-돋움(TTF)-Bold"/>
                <a:ea typeface="아리따-돋움(TTF)-Bold"/>
                <a:cs typeface="Arial"/>
              </a:rPr>
              <a:t>감사합니다</a:t>
            </a:r>
            <a:endParaRPr lang="en-US" altLang="ko-KR" sz="3600" b="1">
              <a:solidFill>
                <a:schemeClr val="bg1"/>
              </a:solidFill>
              <a:uFillTx/>
              <a:latin typeface="아리따-돋움(TTF)-Bold"/>
              <a:ea typeface="아리따-돋움(TTF)-Bold"/>
              <a:cs typeface="Arial"/>
            </a:endParaRPr>
          </a:p>
        </p:txBody>
      </p:sp>
      <p:pic>
        <p:nvPicPr>
          <p:cNvPr id="4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312" y="942297"/>
            <a:ext cx="1661363" cy="612276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트렉">
  <a:themeElements>
    <a:clrScheme name="트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트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트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79</TotalTime>
  <Words>587</Words>
  <Application>Microsoft Office PowerPoint</Application>
  <PresentationFormat>화면 슬라이드 쇼(4:3)</PresentationFormat>
  <Paragraphs>144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0" baseType="lpstr">
      <vt:lpstr>아리따-돋움(TTF)-Bold</vt:lpstr>
      <vt:lpstr>아리따-돋움(TTF)-Medium</vt:lpstr>
      <vt:lpstr>아리따-돋움(TTF)-SemiBold</vt:lpstr>
      <vt:lpstr>Arial</vt:lpstr>
      <vt:lpstr>Franklin Gothic Book</vt:lpstr>
      <vt:lpstr>Franklin Gothic Medium</vt:lpstr>
      <vt:lpstr>Wingdings 2</vt:lpstr>
      <vt:lpstr>트렉</vt:lpstr>
      <vt:lpstr>PowerPoint 프레젠테이션</vt:lpstr>
      <vt:lpstr> 월별 프로그램</vt:lpstr>
      <vt:lpstr> 월별 프로그램</vt:lpstr>
      <vt:lpstr> 세부내용</vt:lpstr>
      <vt:lpstr> 농촌유학 특화프로그램</vt:lpstr>
      <vt:lpstr> 농촌유학 특화프로그램</vt:lpstr>
      <vt:lpstr> 농촌유학 특화프로그램</vt:lpstr>
      <vt:lpstr> 농촌유학 특화프로그램</vt:lpstr>
      <vt:lpstr> 농촌유학 특화프로그램</vt:lpstr>
      <vt:lpstr> 농촌유학 특화프로그램</vt:lpstr>
      <vt:lpstr> 농촌유학 특화프로그램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한드미 사무국 01</cp:lastModifiedBy>
  <cp:revision>8</cp:revision>
  <dcterms:created xsi:type="dcterms:W3CDTF">2014-04-01T16:35:38Z</dcterms:created>
  <dcterms:modified xsi:type="dcterms:W3CDTF">2019-01-20T02:20:18Z</dcterms:modified>
  <cp:contentStatus/>
</cp:coreProperties>
</file>