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93920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ko-KR">
        <a:uFillTx/>
      </a:defRPr>
    </a:defPPr>
    <a:lvl1pPr marL="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1pPr>
    <a:lvl2pPr marL="4572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2pPr>
    <a:lvl3pPr marL="9144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3pPr>
    <a:lvl4pPr marL="13716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4pPr>
    <a:lvl5pPr marL="18288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5pPr>
    <a:lvl6pPr marL="22860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6pPr>
    <a:lvl7pPr marL="27432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7pPr>
    <a:lvl8pPr marL="32004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8pPr>
    <a:lvl9pPr marL="36576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654">
          <p15:clr>
            <a:srgbClr val="A4A3A4"/>
          </p15:clr>
        </p15:guide>
        <p15:guide id="2" orient="horz" pos="28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4023"/>
    <a:srgbClr val="66185B"/>
    <a:srgbClr val="FF33CC"/>
    <a:srgbClr val="FF0066"/>
    <a:srgbClr val="3E2F00"/>
    <a:srgbClr val="11F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 autoAdjust="0"/>
  </p:normalViewPr>
  <p:slideViewPr>
    <p:cSldViewPr>
      <p:cViewPr varScale="1">
        <p:scale>
          <a:sx n="68" d="100"/>
          <a:sy n="68" d="100"/>
        </p:scale>
        <p:origin x="-1164" y="-60"/>
      </p:cViewPr>
      <p:guideLst>
        <p:guide orient="horz" pos="2654"/>
        <p:guide orient="horz" pos="287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3165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3900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74095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3998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595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79807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0564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12751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5982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3873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96177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768F4-0AE1-120C-97EB-8FF3030A9F14}" type="datetimeFigureOut">
              <a:rPr lang="ko-KR" altLang="en-US" smtClean="0">
                <a:uFillTx/>
              </a:rPr>
              <a:t>2020-01-17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323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921" r:id="rId1"/>
    <p:sldLayoutId id="2147493922" r:id="rId2"/>
    <p:sldLayoutId id="2147493923" r:id="rId3"/>
    <p:sldLayoutId id="2147493924" r:id="rId4"/>
    <p:sldLayoutId id="2147493925" r:id="rId5"/>
    <p:sldLayoutId id="2147493926" r:id="rId6"/>
    <p:sldLayoutId id="2147493927" r:id="rId7"/>
    <p:sldLayoutId id="2147493928" r:id="rId8"/>
    <p:sldLayoutId id="2147493929" r:id="rId9"/>
    <p:sldLayoutId id="2147493930" r:id="rId10"/>
    <p:sldLayoutId id="2147493931" r:id="rId11"/>
    <p:sldLayoutId id="2147493932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2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6.png"/><Relationship Id="rId7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ChangeArrowheads="1"/>
          </p:cNvSpPr>
          <p:nvPr/>
        </p:nvSpPr>
        <p:spPr bwMode="auto">
          <a:xfrm>
            <a:off x="4139952" y="2780928"/>
            <a:ext cx="482453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3600" b="1" dirty="0">
                <a:uFillTx/>
                <a:latin typeface="아리따-돋움(TTF)-Bold"/>
                <a:ea typeface="아리따-돋움(TTF)-Bold"/>
                <a:cs typeface="Arial"/>
              </a:rPr>
              <a:t>2020 </a:t>
            </a:r>
            <a:r>
              <a:rPr lang="ko-KR" altLang="en-US" sz="3600" b="1" dirty="0" err="1">
                <a:uFillTx/>
                <a:latin typeface="아리따-돋움(TTF)-Bold"/>
                <a:ea typeface="아리따-돋움(TTF)-Bold"/>
                <a:cs typeface="Arial"/>
              </a:rPr>
              <a:t>한드미</a:t>
            </a:r>
            <a:r>
              <a:rPr lang="en-US" altLang="ko-KR" sz="3600" b="1" dirty="0">
                <a:uFillTx/>
                <a:latin typeface="아리따-돋움(TTF)-Bold"/>
                <a:ea typeface="아리따-돋움(TTF)-Bold"/>
                <a:cs typeface="Arial"/>
              </a:rPr>
              <a:t> </a:t>
            </a:r>
            <a:r>
              <a:rPr lang="ko-KR" altLang="en-US" sz="3600" b="1" dirty="0">
                <a:uFillTx/>
                <a:latin typeface="아리따-돋움(TTF)-Bold"/>
                <a:ea typeface="아리따-돋움(TTF)-Bold"/>
                <a:cs typeface="Arial"/>
              </a:rPr>
              <a:t>농촌유학</a:t>
            </a:r>
            <a:endParaRPr lang="en-US" altLang="ko-KR" sz="3600" b="1" dirty="0">
              <a:uFillTx/>
              <a:latin typeface="아리따-돋움(TTF)-Bold"/>
              <a:ea typeface="아리따-돋움(TTF)-Bold"/>
              <a:cs typeface="Arial"/>
            </a:endParaRPr>
          </a:p>
          <a:p>
            <a:pPr algn="r"/>
            <a:r>
              <a:rPr lang="ko-KR" altLang="en-US" sz="3600" b="1" dirty="0">
                <a:uFillTx/>
                <a:latin typeface="아리따-돋움(TTF)-Bold"/>
                <a:ea typeface="아리따-돋움(TTF)-Bold"/>
                <a:cs typeface="Arial"/>
              </a:rPr>
              <a:t>특화 프로그램</a:t>
            </a:r>
            <a:endParaRPr lang="en-US" altLang="ko-KR" sz="3600" b="1" dirty="0">
              <a:uFillTx/>
              <a:latin typeface="아리따-돋움(TTF)-Bold"/>
              <a:ea typeface="아리따-돋움(TTF)-Bold"/>
              <a:cs typeface="Arial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7942BBBA-1571-41E7-9D3F-8892704F54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19294"/>
            <a:ext cx="3285881" cy="321941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38336" y="692696"/>
            <a:ext cx="8676456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43758"/>
            <a:ext cx="1661363" cy="6122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60648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3600" b="1" dirty="0" err="1" smtClean="0">
                <a:solidFill>
                  <a:srgbClr val="7030A0"/>
                </a:solidFill>
                <a:uFillTx/>
                <a:ea typeface="Arial Unicode MS"/>
              </a:rPr>
              <a:t>한드미</a:t>
            </a:r>
            <a:r>
              <a:rPr lang="ko-KR" altLang="en-US" sz="3600" b="1" dirty="0" smtClean="0">
                <a:solidFill>
                  <a:srgbClr val="7030A0"/>
                </a:solidFill>
                <a:uFillTx/>
                <a:ea typeface="Arial Unicode MS"/>
              </a:rPr>
              <a:t> 꼬마 농부들의 </a:t>
            </a:r>
            <a:r>
              <a:rPr lang="en-US" altLang="ko-KR" sz="3600" b="1" dirty="0" smtClean="0">
                <a:solidFill>
                  <a:srgbClr val="7030A0"/>
                </a:solidFill>
                <a:uFillTx/>
                <a:ea typeface="Arial Unicode MS"/>
              </a:rPr>
              <a:t>1</a:t>
            </a:r>
            <a:r>
              <a:rPr lang="ko-KR" altLang="en-US" sz="3600" b="1" dirty="0" smtClean="0">
                <a:solidFill>
                  <a:srgbClr val="7030A0"/>
                </a:solidFill>
                <a:uFillTx/>
                <a:ea typeface="Arial Unicode MS"/>
              </a:rPr>
              <a:t>년 살이</a:t>
            </a:r>
            <a:endParaRPr lang="ko-KR" altLang="en-US" sz="3600" b="1" dirty="0">
              <a:solidFill>
                <a:srgbClr val="7030A0"/>
              </a:solidFill>
              <a:effectLst/>
              <a:uFillTx/>
              <a:latin typeface="아리따-돋움(TTF)-SemiBold"/>
              <a:ea typeface="아리따-돋움(TTF)-SemiBold"/>
            </a:endParaRP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414156"/>
            <a:ext cx="1619561" cy="590304"/>
          </a:xfrm>
          <a:prstGeom prst="rect">
            <a:avLst/>
          </a:prstGeom>
        </p:spPr>
      </p:pic>
      <p:sp>
        <p:nvSpPr>
          <p:cNvPr id="12" name="TextBox 62"/>
          <p:cNvSpPr/>
          <p:nvPr/>
        </p:nvSpPr>
        <p:spPr>
          <a:xfrm>
            <a:off x="323528" y="2254125"/>
            <a:ext cx="4104455" cy="36933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ko-KR" b="1" dirty="0">
              <a:latin typeface="Aharoni"/>
              <a:cs typeface="Aharoni"/>
            </a:endParaRP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농사체험</a:t>
            </a:r>
            <a:r>
              <a:rPr lang="en-US" altLang="ko-KR" dirty="0">
                <a:latin typeface="+mj-ea"/>
                <a:cs typeface="Aharoni"/>
              </a:rPr>
              <a:t>(</a:t>
            </a:r>
            <a:r>
              <a:rPr lang="ko-KR" altLang="en-US" dirty="0">
                <a:latin typeface="+mj-ea"/>
                <a:cs typeface="Aharoni"/>
              </a:rPr>
              <a:t>연중</a:t>
            </a:r>
            <a:r>
              <a:rPr lang="en-US" altLang="ko-KR" dirty="0">
                <a:latin typeface="+mj-ea"/>
                <a:cs typeface="Aharoni"/>
              </a:rPr>
              <a:t>)</a:t>
            </a:r>
          </a:p>
          <a:p>
            <a:r>
              <a:rPr lang="en-US" altLang="ko-KR" dirty="0">
                <a:latin typeface="+mj-ea"/>
                <a:cs typeface="Aharoni"/>
              </a:rPr>
              <a:t>· DIY</a:t>
            </a:r>
            <a:r>
              <a:rPr lang="ko-KR" altLang="en-US" dirty="0">
                <a:latin typeface="+mj-ea"/>
                <a:cs typeface="Aharoni"/>
              </a:rPr>
              <a:t>여행</a:t>
            </a:r>
            <a:r>
              <a:rPr lang="en-US" altLang="ko-KR" dirty="0">
                <a:latin typeface="+mj-ea"/>
                <a:cs typeface="Aharoni"/>
              </a:rPr>
              <a:t>(</a:t>
            </a:r>
            <a:r>
              <a:rPr lang="ko-KR" altLang="en-US" dirty="0">
                <a:latin typeface="+mj-ea"/>
                <a:cs typeface="Aharoni"/>
              </a:rPr>
              <a:t>중등</a:t>
            </a:r>
            <a:r>
              <a:rPr lang="en-US" altLang="ko-KR" dirty="0">
                <a:latin typeface="+mj-ea"/>
                <a:cs typeface="Aharoni"/>
              </a:rPr>
              <a:t>-5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>
                <a:latin typeface="+mj-ea"/>
                <a:cs typeface="Aharoni"/>
              </a:rPr>
              <a:t>/</a:t>
            </a:r>
            <a:r>
              <a:rPr lang="ko-KR" altLang="en-US" dirty="0">
                <a:latin typeface="+mj-ea"/>
                <a:cs typeface="Aharoni"/>
              </a:rPr>
              <a:t> 초등</a:t>
            </a:r>
            <a:r>
              <a:rPr lang="en-US" altLang="ko-KR" dirty="0">
                <a:latin typeface="+mj-ea"/>
                <a:cs typeface="Aharoni"/>
              </a:rPr>
              <a:t>-6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>
                <a:latin typeface="+mj-ea"/>
                <a:cs typeface="Aharoni"/>
              </a:rPr>
              <a:t>) </a:t>
            </a:r>
          </a:p>
          <a:p>
            <a:r>
              <a:rPr lang="en-US" altLang="ko-KR" dirty="0" smtClean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소백산등산</a:t>
            </a:r>
            <a:r>
              <a:rPr lang="en-US" altLang="ko-KR" dirty="0" smtClean="0">
                <a:latin typeface="+mj-ea"/>
                <a:cs typeface="Aharoni"/>
              </a:rPr>
              <a:t>(5</a:t>
            </a:r>
            <a:r>
              <a:rPr lang="ko-KR" altLang="en-US" dirty="0" smtClean="0">
                <a:latin typeface="+mj-ea"/>
                <a:cs typeface="Aharoni"/>
              </a:rPr>
              <a:t>월</a:t>
            </a:r>
            <a:r>
              <a:rPr lang="en-US" altLang="ko-KR" dirty="0" smtClean="0">
                <a:latin typeface="+mj-ea"/>
                <a:cs typeface="Aharoni"/>
              </a:rPr>
              <a:t>30</a:t>
            </a:r>
            <a:r>
              <a:rPr lang="ko-KR" altLang="en-US" dirty="0" smtClean="0">
                <a:latin typeface="+mj-ea"/>
                <a:cs typeface="Aharoni"/>
              </a:rPr>
              <a:t>일</a:t>
            </a:r>
            <a:r>
              <a:rPr lang="en-US" altLang="ko-KR" dirty="0">
                <a:latin typeface="+mj-ea"/>
                <a:cs typeface="Aharoni"/>
              </a:rPr>
              <a:t>) </a:t>
            </a: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패</a:t>
            </a:r>
            <a:r>
              <a:rPr lang="ko-KR" altLang="en-US" dirty="0" smtClean="0">
                <a:latin typeface="+mj-ea"/>
                <a:cs typeface="Aharoni"/>
              </a:rPr>
              <a:t>러글라이딩 </a:t>
            </a:r>
            <a:r>
              <a:rPr lang="ko-KR" altLang="en-US" dirty="0">
                <a:latin typeface="+mj-ea"/>
                <a:cs typeface="Aharoni"/>
              </a:rPr>
              <a:t>체험</a:t>
            </a:r>
            <a:r>
              <a:rPr lang="en-US" altLang="ko-KR" dirty="0">
                <a:latin typeface="+mj-ea"/>
                <a:cs typeface="Aharoni"/>
              </a:rPr>
              <a:t>(11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>
                <a:latin typeface="+mj-ea"/>
                <a:cs typeface="Aharoni"/>
              </a:rPr>
              <a:t>)</a:t>
            </a:r>
            <a:endParaRPr lang="ko-KR" altLang="en-US" dirty="0">
              <a:latin typeface="+mj-ea"/>
            </a:endParaRP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전국 </a:t>
            </a:r>
            <a:r>
              <a:rPr lang="en-US" altLang="ko-KR" dirty="0">
                <a:latin typeface="+mj-ea"/>
                <a:cs typeface="Aharoni"/>
              </a:rPr>
              <a:t>5 </a:t>
            </a:r>
            <a:r>
              <a:rPr lang="ko-KR" altLang="en-US" dirty="0">
                <a:latin typeface="+mj-ea"/>
                <a:cs typeface="Aharoni"/>
              </a:rPr>
              <a:t>일장 </a:t>
            </a:r>
            <a:r>
              <a:rPr lang="ko-KR" altLang="en-US" dirty="0" err="1">
                <a:latin typeface="+mj-ea"/>
                <a:cs typeface="Aharoni"/>
              </a:rPr>
              <a:t>대탐험</a:t>
            </a:r>
            <a:r>
              <a:rPr lang="ko-KR" altLang="en-US" dirty="0">
                <a:latin typeface="+mj-ea"/>
                <a:cs typeface="Aharoni"/>
              </a:rPr>
              <a:t> </a:t>
            </a:r>
            <a:r>
              <a:rPr lang="en-US" altLang="ko-KR" dirty="0">
                <a:latin typeface="+mj-ea"/>
                <a:cs typeface="Aharoni"/>
              </a:rPr>
              <a:t>(</a:t>
            </a:r>
            <a:r>
              <a:rPr lang="ko-KR" altLang="en-US" dirty="0">
                <a:latin typeface="+mj-ea"/>
                <a:cs typeface="Aharoni"/>
              </a:rPr>
              <a:t>중등</a:t>
            </a:r>
            <a:r>
              <a:rPr lang="en-US" altLang="ko-KR" dirty="0">
                <a:latin typeface="+mj-ea"/>
                <a:cs typeface="Aharoni"/>
              </a:rPr>
              <a:t>-</a:t>
            </a:r>
            <a:r>
              <a:rPr lang="ko-KR" altLang="en-US" dirty="0">
                <a:latin typeface="+mj-ea"/>
                <a:cs typeface="Aharoni"/>
              </a:rPr>
              <a:t>매월</a:t>
            </a:r>
            <a:r>
              <a:rPr lang="en-US" altLang="ko-KR" dirty="0">
                <a:latin typeface="+mj-ea"/>
                <a:cs typeface="Aharoni"/>
              </a:rPr>
              <a:t>)</a:t>
            </a: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 err="1">
                <a:latin typeface="+mj-ea"/>
                <a:cs typeface="Aharoni"/>
              </a:rPr>
              <a:t>한드미</a:t>
            </a:r>
            <a:r>
              <a:rPr lang="ko-KR" altLang="en-US" dirty="0">
                <a:latin typeface="+mj-ea"/>
                <a:cs typeface="Aharoni"/>
              </a:rPr>
              <a:t> 가족행사</a:t>
            </a:r>
            <a:r>
              <a:rPr lang="en-US" altLang="ko-KR" dirty="0">
                <a:latin typeface="+mj-ea"/>
                <a:cs typeface="Aharoni"/>
              </a:rPr>
              <a:t>(5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>
                <a:latin typeface="+mj-ea"/>
                <a:cs typeface="Aharoni"/>
              </a:rPr>
              <a:t>-1</a:t>
            </a:r>
            <a:r>
              <a:rPr lang="ko-KR" altLang="en-US" dirty="0">
                <a:latin typeface="+mj-ea"/>
                <a:cs typeface="Aharoni"/>
              </a:rPr>
              <a:t>박</a:t>
            </a:r>
            <a:r>
              <a:rPr lang="en-US" altLang="ko-KR" dirty="0">
                <a:latin typeface="+mj-ea"/>
                <a:cs typeface="Aharoni"/>
              </a:rPr>
              <a:t>2</a:t>
            </a:r>
            <a:r>
              <a:rPr lang="ko-KR" altLang="en-US" dirty="0">
                <a:latin typeface="+mj-ea"/>
                <a:cs typeface="Aharoni"/>
              </a:rPr>
              <a:t>일</a:t>
            </a:r>
            <a:r>
              <a:rPr lang="en-US" altLang="ko-KR" dirty="0">
                <a:latin typeface="+mj-ea"/>
                <a:cs typeface="Aharoni"/>
              </a:rPr>
              <a:t>)</a:t>
            </a: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가을한마당</a:t>
            </a:r>
            <a:r>
              <a:rPr lang="en-US" altLang="ko-KR" dirty="0">
                <a:latin typeface="+mj-ea"/>
                <a:cs typeface="Aharoni"/>
              </a:rPr>
              <a:t>(10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>
                <a:latin typeface="+mj-ea"/>
                <a:cs typeface="Aharoni"/>
              </a:rPr>
              <a:t>-1</a:t>
            </a:r>
            <a:r>
              <a:rPr lang="ko-KR" altLang="en-US" dirty="0">
                <a:latin typeface="+mj-ea"/>
                <a:cs typeface="Aharoni"/>
              </a:rPr>
              <a:t>박</a:t>
            </a:r>
            <a:r>
              <a:rPr lang="en-US" altLang="ko-KR" dirty="0">
                <a:latin typeface="+mj-ea"/>
                <a:cs typeface="Aharoni"/>
              </a:rPr>
              <a:t>2</a:t>
            </a:r>
            <a:r>
              <a:rPr lang="ko-KR" altLang="en-US" dirty="0">
                <a:latin typeface="+mj-ea"/>
                <a:cs typeface="Aharoni"/>
              </a:rPr>
              <a:t>일</a:t>
            </a:r>
            <a:r>
              <a:rPr lang="en-US" altLang="ko-KR" dirty="0">
                <a:latin typeface="+mj-ea"/>
                <a:cs typeface="Aharoni"/>
              </a:rPr>
              <a:t>) </a:t>
            </a:r>
            <a:endParaRPr lang="en-US" altLang="ko-KR" dirty="0" smtClean="0">
              <a:latin typeface="+mj-ea"/>
              <a:cs typeface="Aharoni"/>
            </a:endParaRPr>
          </a:p>
          <a:p>
            <a:endParaRPr lang="en-US" altLang="ko-KR" dirty="0">
              <a:latin typeface="+mj-ea"/>
              <a:cs typeface="Aharoni"/>
            </a:endParaRPr>
          </a:p>
          <a:p>
            <a:r>
              <a:rPr lang="en-US" altLang="ko-KR" dirty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김장행사</a:t>
            </a:r>
            <a:r>
              <a:rPr lang="en-US" altLang="ko-KR" dirty="0">
                <a:latin typeface="+mj-ea"/>
                <a:cs typeface="Aharoni"/>
              </a:rPr>
              <a:t>(11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 smtClean="0">
                <a:latin typeface="+mj-ea"/>
                <a:cs typeface="Aharoni"/>
              </a:rPr>
              <a:t>)</a:t>
            </a:r>
          </a:p>
          <a:p>
            <a:r>
              <a:rPr lang="en-US" altLang="ko-KR" dirty="0" smtClean="0">
                <a:latin typeface="+mj-ea"/>
                <a:cs typeface="Aharoni"/>
              </a:rPr>
              <a:t>· </a:t>
            </a:r>
            <a:r>
              <a:rPr lang="ko-KR" altLang="en-US" dirty="0">
                <a:latin typeface="+mj-ea"/>
                <a:cs typeface="Aharoni"/>
              </a:rPr>
              <a:t>졸업여행</a:t>
            </a:r>
            <a:r>
              <a:rPr lang="en-US" altLang="ko-KR" dirty="0">
                <a:latin typeface="+mj-ea"/>
                <a:cs typeface="Aharoni"/>
              </a:rPr>
              <a:t>(12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 smtClean="0">
                <a:latin typeface="+mj-ea"/>
                <a:cs typeface="Aharoni"/>
              </a:rPr>
              <a:t>)</a:t>
            </a:r>
            <a:endParaRPr lang="en-US" altLang="ko-KR" dirty="0">
              <a:latin typeface="+mj-ea"/>
              <a:cs typeface="Aharoni"/>
            </a:endParaRPr>
          </a:p>
          <a:p>
            <a:r>
              <a:rPr lang="en-US" altLang="ko-KR" dirty="0">
                <a:latin typeface="+mj-ea"/>
                <a:cs typeface="Aharoni"/>
              </a:rPr>
              <a:t>·</a:t>
            </a:r>
            <a:r>
              <a:rPr lang="en-US" altLang="ko-KR" dirty="0">
                <a:latin typeface="+mj-ea"/>
                <a:cs typeface="Aharoni"/>
              </a:rPr>
              <a:t> </a:t>
            </a:r>
            <a:r>
              <a:rPr lang="ko-KR" altLang="en-US" dirty="0" err="1">
                <a:latin typeface="+mj-ea"/>
                <a:cs typeface="Aharoni"/>
              </a:rPr>
              <a:t>우프</a:t>
            </a:r>
            <a:r>
              <a:rPr lang="ko-KR" altLang="en-US" dirty="0">
                <a:latin typeface="+mj-ea"/>
                <a:cs typeface="Aharoni"/>
              </a:rPr>
              <a:t> 해외문화 탐방</a:t>
            </a:r>
            <a:r>
              <a:rPr lang="en-US" altLang="ko-KR" dirty="0">
                <a:latin typeface="+mj-ea"/>
                <a:cs typeface="Aharoni"/>
              </a:rPr>
              <a:t>(</a:t>
            </a:r>
            <a:r>
              <a:rPr lang="ko-KR" altLang="en-US" dirty="0">
                <a:latin typeface="+mj-ea"/>
                <a:cs typeface="Aharoni"/>
              </a:rPr>
              <a:t>중등</a:t>
            </a:r>
            <a:r>
              <a:rPr lang="en-US" altLang="ko-KR" dirty="0">
                <a:latin typeface="+mj-ea"/>
                <a:cs typeface="Aharoni"/>
              </a:rPr>
              <a:t>-1</a:t>
            </a:r>
            <a:r>
              <a:rPr lang="ko-KR" altLang="en-US" dirty="0">
                <a:latin typeface="+mj-ea"/>
                <a:cs typeface="Aharoni"/>
              </a:rPr>
              <a:t>월</a:t>
            </a:r>
            <a:r>
              <a:rPr lang="en-US" altLang="ko-KR" dirty="0" smtClean="0">
                <a:latin typeface="+mj-ea"/>
                <a:cs typeface="Aharoni"/>
              </a:rPr>
              <a:t>)</a:t>
            </a:r>
            <a:endParaRPr lang="en-US" altLang="ko-KR" sz="1600" b="1" dirty="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+mn-ea"/>
            </a:endParaRPr>
          </a:p>
          <a:p>
            <a:endParaRPr lang="en-US" altLang="ko-KR" dirty="0">
              <a:latin typeface="+mj-ea"/>
              <a:cs typeface="Aharoni"/>
            </a:endParaRPr>
          </a:p>
        </p:txBody>
      </p:sp>
      <p:sp>
        <p:nvSpPr>
          <p:cNvPr id="14" name="TextBox 59"/>
          <p:cNvSpPr/>
          <p:nvPr/>
        </p:nvSpPr>
        <p:spPr>
          <a:xfrm>
            <a:off x="4572000" y="1644649"/>
            <a:ext cx="4248471" cy="64633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smtClean="0">
                <a:ln>
                  <a:solidFill>
                    <a:srgbClr val="E26928">
                      <a:alpha val="0"/>
                    </a:srgbClr>
                  </a:solidFill>
                </a:ln>
                <a:solidFill>
                  <a:schemeClr val="bg1"/>
                </a:solidFill>
                <a:uFillTx/>
                <a:latin typeface="아리따-돋움(TTF)-Bold"/>
                <a:ea typeface="아리따-돋움(TTF)-Bold"/>
              </a:rPr>
              <a:t>교육프로그램</a:t>
            </a:r>
            <a:endParaRPr lang="ko-KR" altLang="en-US" sz="3600" b="1" dirty="0">
              <a:ln>
                <a:solidFill>
                  <a:srgbClr val="E26928">
                    <a:alpha val="0"/>
                  </a:srgbClr>
                </a:solidFill>
              </a:ln>
              <a:solidFill>
                <a:schemeClr val="bg1"/>
              </a:solidFill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6" name="TextBox 63"/>
          <p:cNvSpPr/>
          <p:nvPr/>
        </p:nvSpPr>
        <p:spPr>
          <a:xfrm>
            <a:off x="4571999" y="2284903"/>
            <a:ext cx="4248471" cy="36625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+mn-ea"/>
                <a:cs typeface="Aharoni"/>
              </a:rPr>
              <a:t> </a:t>
            </a:r>
            <a:endParaRPr lang="en-US" altLang="ko-KR" dirty="0">
              <a:latin typeface="Aharoni"/>
              <a:cs typeface="Aharoni"/>
            </a:endParaRPr>
          </a:p>
          <a:p>
            <a:r>
              <a:rPr lang="en-US" altLang="ko-KR" dirty="0">
                <a:latin typeface="+mn-ea"/>
                <a:cs typeface="Aharoni"/>
              </a:rPr>
              <a:t>· </a:t>
            </a:r>
            <a:r>
              <a:rPr lang="ko-KR" altLang="en-US" dirty="0">
                <a:latin typeface="+mn-ea"/>
              </a:rPr>
              <a:t>예체능 </a:t>
            </a:r>
            <a:r>
              <a:rPr lang="ko-KR" altLang="en-US" dirty="0" smtClean="0">
                <a:latin typeface="+mn-ea"/>
              </a:rPr>
              <a:t>활동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주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회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 </a:t>
            </a:r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</a:rPr>
              <a:t> (</a:t>
            </a:r>
            <a:r>
              <a:rPr lang="ko-KR" altLang="en-US" dirty="0">
                <a:latin typeface="+mn-ea"/>
              </a:rPr>
              <a:t>밴드교실</a:t>
            </a:r>
            <a:r>
              <a:rPr lang="en-US" altLang="ko-KR" dirty="0" smtClean="0">
                <a:latin typeface="+mn-ea"/>
              </a:rPr>
              <a:t>/</a:t>
            </a:r>
            <a:r>
              <a:rPr lang="ko-KR" altLang="en-US" dirty="0" smtClean="0">
                <a:latin typeface="+mn-ea"/>
              </a:rPr>
              <a:t>풍물교실</a:t>
            </a:r>
            <a:r>
              <a:rPr lang="en-US" altLang="ko-KR" dirty="0">
                <a:latin typeface="+mn-ea"/>
              </a:rPr>
              <a:t>/ </a:t>
            </a:r>
            <a:r>
              <a:rPr lang="ko-KR" altLang="en-US" dirty="0" smtClean="0">
                <a:latin typeface="+mn-ea"/>
              </a:rPr>
              <a:t>체육 </a:t>
            </a:r>
            <a:r>
              <a:rPr lang="ko-KR" altLang="en-US" dirty="0">
                <a:latin typeface="+mn-ea"/>
              </a:rPr>
              <a:t>교실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  <a:cs typeface="Aharoni"/>
              </a:rPr>
              <a:t>· </a:t>
            </a:r>
            <a:r>
              <a:rPr lang="ko-KR" altLang="en-US" dirty="0" smtClean="0">
                <a:latin typeface="+mn-ea"/>
              </a:rPr>
              <a:t>목공교실</a:t>
            </a:r>
            <a:r>
              <a:rPr lang="en-US" altLang="ko-KR" dirty="0" smtClean="0">
                <a:latin typeface="+mn-ea"/>
              </a:rPr>
              <a:t>(2</a:t>
            </a:r>
            <a:r>
              <a:rPr lang="ko-KR" altLang="en-US" dirty="0" smtClean="0">
                <a:latin typeface="+mn-ea"/>
              </a:rPr>
              <a:t>주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회</a:t>
            </a:r>
            <a:r>
              <a:rPr lang="en-US" altLang="ko-KR" dirty="0" smtClean="0">
                <a:latin typeface="+mn-ea"/>
              </a:rPr>
              <a:t>)</a:t>
            </a:r>
            <a:endParaRPr lang="en-US" altLang="ko-KR" dirty="0">
              <a:latin typeface="+mn-ea"/>
            </a:endParaRPr>
          </a:p>
          <a:p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트리 하우스 만들기 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  </a:t>
            </a:r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  <a:cs typeface="Aharoni"/>
              </a:rPr>
              <a:t>· </a:t>
            </a:r>
            <a:r>
              <a:rPr lang="ko-KR" altLang="en-US" dirty="0">
                <a:latin typeface="+mn-ea"/>
              </a:rPr>
              <a:t>절기요리 </a:t>
            </a:r>
            <a:r>
              <a:rPr lang="ko-KR" altLang="en-US" dirty="0" smtClean="0">
                <a:latin typeface="+mn-ea"/>
              </a:rPr>
              <a:t>교실</a:t>
            </a:r>
            <a:endParaRPr lang="en-US" altLang="ko-KR" dirty="0" smtClean="0">
              <a:latin typeface="+mn-ea"/>
            </a:endParaRPr>
          </a:p>
          <a:p>
            <a:endParaRPr lang="en-US" altLang="ko-KR" dirty="0">
              <a:latin typeface="+mn-ea"/>
            </a:endParaRPr>
          </a:p>
          <a:p>
            <a:r>
              <a:rPr lang="en-US" altLang="ko-KR" dirty="0">
                <a:latin typeface="+mn-ea"/>
                <a:cs typeface="Aharoni"/>
              </a:rPr>
              <a:t>· </a:t>
            </a:r>
            <a:r>
              <a:rPr lang="ko-KR" altLang="en-US" dirty="0" err="1">
                <a:latin typeface="+mn-ea"/>
                <a:cs typeface="Aharoni"/>
              </a:rPr>
              <a:t>라온제나</a:t>
            </a:r>
            <a:r>
              <a:rPr lang="ko-KR" altLang="en-US" dirty="0">
                <a:latin typeface="+mn-ea"/>
                <a:cs typeface="Aharoni"/>
              </a:rPr>
              <a:t> </a:t>
            </a:r>
            <a:r>
              <a:rPr lang="ko-KR" altLang="en-US" dirty="0" smtClean="0">
                <a:latin typeface="+mn-ea"/>
                <a:cs typeface="Aharoni"/>
              </a:rPr>
              <a:t>활동</a:t>
            </a:r>
            <a:r>
              <a:rPr lang="en-US" altLang="ko-KR" dirty="0" smtClean="0">
                <a:latin typeface="+mn-ea"/>
                <a:cs typeface="Aharoni"/>
              </a:rPr>
              <a:t>(2</a:t>
            </a:r>
            <a:r>
              <a:rPr lang="ko-KR" altLang="en-US" dirty="0" smtClean="0">
                <a:latin typeface="+mn-ea"/>
                <a:cs typeface="Aharoni"/>
              </a:rPr>
              <a:t>주</a:t>
            </a:r>
            <a:r>
              <a:rPr lang="en-US" altLang="ko-KR" dirty="0" smtClean="0">
                <a:latin typeface="+mn-ea"/>
                <a:cs typeface="Aharoni"/>
              </a:rPr>
              <a:t>1</a:t>
            </a:r>
            <a:r>
              <a:rPr lang="ko-KR" altLang="en-US" dirty="0" smtClean="0">
                <a:latin typeface="+mn-ea"/>
                <a:cs typeface="Aharoni"/>
              </a:rPr>
              <a:t>회</a:t>
            </a:r>
            <a:r>
              <a:rPr lang="en-US" altLang="ko-KR" dirty="0" smtClean="0">
                <a:latin typeface="+mn-ea"/>
                <a:cs typeface="Aharoni"/>
              </a:rPr>
              <a:t>)</a:t>
            </a:r>
            <a:endParaRPr lang="en-US" altLang="ko-KR" dirty="0">
              <a:latin typeface="+mn-ea"/>
              <a:cs typeface="Aharoni"/>
            </a:endParaRPr>
          </a:p>
          <a:p>
            <a:r>
              <a:rPr lang="en-US" altLang="ko-KR" dirty="0">
                <a:latin typeface="+mn-ea"/>
                <a:cs typeface="Aharoni"/>
              </a:rPr>
              <a:t>  (</a:t>
            </a:r>
            <a:r>
              <a:rPr lang="ko-KR" altLang="en-US" dirty="0">
                <a:latin typeface="+mn-ea"/>
                <a:cs typeface="Aharoni"/>
              </a:rPr>
              <a:t>동아리활동</a:t>
            </a:r>
            <a:r>
              <a:rPr lang="en-US" altLang="ko-KR" dirty="0">
                <a:latin typeface="+mn-ea"/>
                <a:cs typeface="Aharoni"/>
              </a:rPr>
              <a:t>/ </a:t>
            </a:r>
            <a:r>
              <a:rPr lang="ko-KR" altLang="en-US" dirty="0">
                <a:latin typeface="+mn-ea"/>
                <a:cs typeface="Aharoni"/>
              </a:rPr>
              <a:t>사랑의 우체통 </a:t>
            </a:r>
            <a:r>
              <a:rPr lang="en-US" altLang="ko-KR" dirty="0">
                <a:latin typeface="+mn-ea"/>
                <a:cs typeface="Aharoni"/>
              </a:rPr>
              <a:t>/</a:t>
            </a:r>
          </a:p>
          <a:p>
            <a:r>
              <a:rPr lang="en-US" altLang="ko-KR" dirty="0">
                <a:latin typeface="+mn-ea"/>
                <a:cs typeface="Aharoni"/>
              </a:rPr>
              <a:t>     </a:t>
            </a:r>
            <a:r>
              <a:rPr lang="ko-KR" altLang="en-US" dirty="0">
                <a:latin typeface="+mn-ea"/>
                <a:cs typeface="Aharoni"/>
              </a:rPr>
              <a:t>동그라미 장터</a:t>
            </a:r>
            <a:r>
              <a:rPr lang="en-US" altLang="ko-KR" dirty="0" smtClean="0">
                <a:latin typeface="+mn-ea"/>
                <a:cs typeface="Aharoni"/>
              </a:rPr>
              <a:t>)</a:t>
            </a:r>
            <a:endParaRPr lang="en-US" altLang="ko-KR" dirty="0">
              <a:latin typeface="+mn-ea"/>
              <a:cs typeface="Aharoni"/>
            </a:endParaRPr>
          </a:p>
          <a:p>
            <a:r>
              <a:rPr lang="en-US" altLang="ko-KR" dirty="0">
                <a:latin typeface="+mn-ea"/>
                <a:cs typeface="Aharoni"/>
              </a:rPr>
              <a:t>· 5</a:t>
            </a:r>
            <a:r>
              <a:rPr lang="ko-KR" altLang="en-US" dirty="0">
                <a:latin typeface="+mn-ea"/>
                <a:cs typeface="Aharoni"/>
              </a:rPr>
              <a:t>대 생활 안전교육</a:t>
            </a:r>
            <a:r>
              <a:rPr lang="en-US" altLang="ko-KR" dirty="0">
                <a:latin typeface="+mn-ea"/>
                <a:cs typeface="Aharoni"/>
              </a:rPr>
              <a:t>/</a:t>
            </a:r>
            <a:r>
              <a:rPr lang="ko-KR" altLang="en-US" dirty="0" smtClean="0">
                <a:latin typeface="+mn-ea"/>
                <a:cs typeface="Aharoni"/>
              </a:rPr>
              <a:t>성교육</a:t>
            </a:r>
            <a:r>
              <a:rPr lang="en-US" altLang="ko-KR" dirty="0" smtClean="0">
                <a:latin typeface="+mn-ea"/>
                <a:cs typeface="Aharoni"/>
              </a:rPr>
              <a:t>(</a:t>
            </a:r>
            <a:r>
              <a:rPr lang="ko-KR" altLang="en-US" dirty="0" smtClean="0">
                <a:latin typeface="+mn-ea"/>
                <a:cs typeface="Aharoni"/>
              </a:rPr>
              <a:t>분기별</a:t>
            </a:r>
            <a:r>
              <a:rPr lang="en-US" altLang="ko-KR" dirty="0" smtClean="0">
                <a:latin typeface="+mn-ea"/>
                <a:cs typeface="Aharoni"/>
              </a:rPr>
              <a:t>)</a:t>
            </a:r>
          </a:p>
          <a:p>
            <a:endParaRPr lang="en-US" altLang="ko-KR" dirty="0">
              <a:latin typeface="+mn-ea"/>
              <a:cs typeface="Aharoni"/>
            </a:endParaRPr>
          </a:p>
        </p:txBody>
      </p:sp>
      <p:sp>
        <p:nvSpPr>
          <p:cNvPr id="18" name="TextBox 60"/>
          <p:cNvSpPr/>
          <p:nvPr/>
        </p:nvSpPr>
        <p:spPr>
          <a:xfrm>
            <a:off x="323528" y="1644650"/>
            <a:ext cx="4104455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n>
                  <a:solidFill>
                    <a:srgbClr val="E26928">
                      <a:alpha val="0"/>
                    </a:srgbClr>
                  </a:solidFill>
                </a:ln>
                <a:solidFill>
                  <a:srgbClr val="002060"/>
                </a:solidFill>
                <a:uFillTx/>
                <a:latin typeface="아리따-돋움(TTF)-Bold"/>
                <a:ea typeface="아리따-돋움(TTF)-Bold"/>
              </a:rPr>
              <a:t>체험프로그램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747" y="172120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월별</a:t>
            </a:r>
            <a:r>
              <a:rPr lang="ko-KR" altLang="en-US" sz="4400" b="1" dirty="0">
                <a:solidFill>
                  <a:srgbClr val="92D050"/>
                </a:solidFill>
                <a:effectLst/>
                <a:uFillTx/>
                <a:latin typeface="아리따-돋움(TTF)-SemiBold"/>
                <a:ea typeface="아리따-돋움(TTF)-SemiBold"/>
              </a:rPr>
              <a:t>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프로그램</a:t>
            </a:r>
          </a:p>
        </p:txBody>
      </p:sp>
      <p:sp>
        <p:nvSpPr>
          <p:cNvPr id="4" name="직사각형 7"/>
          <p:cNvSpPr/>
          <p:nvPr/>
        </p:nvSpPr>
        <p:spPr>
          <a:xfrm>
            <a:off x="585670" y="134076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66"/>
                </a:solidFill>
                <a:uFillTx/>
                <a:latin typeface="Arial"/>
                <a:cs typeface="Arial"/>
              </a:rPr>
              <a:t>3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6" name="직선 연결선 8"/>
          <p:cNvCxnSpPr/>
          <p:nvPr/>
        </p:nvCxnSpPr>
        <p:spPr>
          <a:xfrm>
            <a:off x="279747" y="2207286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9"/>
          <p:cNvSpPr/>
          <p:nvPr/>
        </p:nvSpPr>
        <p:spPr>
          <a:xfrm>
            <a:off x="145256" y="2292486"/>
            <a:ext cx="21130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E2F00"/>
                </a:solidFill>
                <a:latin typeface="아리따-돋움(TTF)-Bold"/>
                <a:ea typeface="아리따-돋움(TTF)-Bold"/>
                <a:cs typeface="Arial"/>
              </a:rPr>
              <a:t>한드미의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E2F00"/>
                </a:solidFill>
                <a:uFillTx/>
                <a:latin typeface="아리따-돋움(TTF)-Bold"/>
                <a:ea typeface="아리따-돋움(TTF)-Bold"/>
                <a:cs typeface="Arial"/>
              </a:rPr>
              <a:t> </a:t>
            </a:r>
            <a:r>
              <a:rPr lang="ko-KR" altLang="en-US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E2F00"/>
                </a:solidFill>
                <a:uFillTx/>
                <a:latin typeface="아리따-돋움(TTF)-Bold"/>
                <a:ea typeface="아리따-돋움(TTF)-Bold"/>
                <a:cs typeface="Arial"/>
              </a:rPr>
              <a:t>봄 인사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E2F00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10" name="직사각형 10"/>
          <p:cNvSpPr/>
          <p:nvPr/>
        </p:nvSpPr>
        <p:spPr>
          <a:xfrm>
            <a:off x="172043" y="2739441"/>
            <a:ext cx="20778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겨울잠에서 깨어난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자연을 관찰하며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도시에서는 느낄 수 없었던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생태감수성을 키운다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12" name="직사각형 12"/>
          <p:cNvSpPr/>
          <p:nvPr/>
        </p:nvSpPr>
        <p:spPr>
          <a:xfrm>
            <a:off x="3155812" y="134076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50"/>
                </a:solidFill>
                <a:uFillTx/>
                <a:latin typeface="Arial"/>
                <a:cs typeface="Arial"/>
              </a:rPr>
              <a:t>4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2723137" y="2207286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4"/>
          <p:cNvSpPr/>
          <p:nvPr/>
        </p:nvSpPr>
        <p:spPr>
          <a:xfrm>
            <a:off x="2523004" y="2326164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rPr>
              <a:t>자연은 우리의 것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18" name="직사각형 15"/>
          <p:cNvSpPr/>
          <p:nvPr/>
        </p:nvSpPr>
        <p:spPr>
          <a:xfrm>
            <a:off x="2632012" y="2726274"/>
            <a:ext cx="16546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내 나무 심어보기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텃밭 가구기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냉이 캐기 등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직접적인 경험으로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자연의 소중함을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깨닫는다</a:t>
            </a:r>
          </a:p>
        </p:txBody>
      </p:sp>
      <p:sp>
        <p:nvSpPr>
          <p:cNvPr id="20" name="직사각형 17"/>
          <p:cNvSpPr/>
          <p:nvPr/>
        </p:nvSpPr>
        <p:spPr>
          <a:xfrm>
            <a:off x="5238422" y="134076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7030A0"/>
                </a:solidFill>
                <a:uFillTx/>
                <a:latin typeface="Arial"/>
                <a:cs typeface="Arial"/>
              </a:rPr>
              <a:t>5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2" name="직선 연결선 18"/>
          <p:cNvCxnSpPr/>
          <p:nvPr/>
        </p:nvCxnSpPr>
        <p:spPr>
          <a:xfrm>
            <a:off x="5009057" y="221909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19"/>
          <p:cNvSpPr/>
          <p:nvPr/>
        </p:nvSpPr>
        <p:spPr>
          <a:xfrm>
            <a:off x="4861596" y="2292486"/>
            <a:ext cx="20297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rPr>
              <a:t>나는야 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10000"/>
                </a:schemeClr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rPr>
              <a:t>마을의 귀염둥이</a:t>
            </a:r>
          </a:p>
        </p:txBody>
      </p:sp>
      <p:sp>
        <p:nvSpPr>
          <p:cNvPr id="26" name="직사각형 20"/>
          <p:cNvSpPr/>
          <p:nvPr/>
        </p:nvSpPr>
        <p:spPr>
          <a:xfrm>
            <a:off x="4639580" y="3000372"/>
            <a:ext cx="24737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가정의 달 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5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월에 맞는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어린이날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어버이날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스승의 날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의미 바로 알기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마을 어르신들과 함께 지내면서 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/>
            </a:r>
            <a:b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</a:b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효와 예의 중요성을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깨닫고 실천하게 된다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28" name="직사각형 22"/>
          <p:cNvSpPr/>
          <p:nvPr/>
        </p:nvSpPr>
        <p:spPr>
          <a:xfrm>
            <a:off x="7559441" y="134076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uFillTx/>
                <a:latin typeface="Arial"/>
                <a:cs typeface="Arial"/>
              </a:rPr>
              <a:t>6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0" name="직선 연결선 23"/>
          <p:cNvCxnSpPr/>
          <p:nvPr/>
        </p:nvCxnSpPr>
        <p:spPr>
          <a:xfrm>
            <a:off x="7232416" y="221909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24"/>
          <p:cNvSpPr/>
          <p:nvPr/>
        </p:nvSpPr>
        <p:spPr>
          <a:xfrm>
            <a:off x="7198986" y="2289796"/>
            <a:ext cx="1604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rPr>
              <a:t>자연아 놀자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34" name="직사각형 25"/>
          <p:cNvSpPr/>
          <p:nvPr/>
        </p:nvSpPr>
        <p:spPr>
          <a:xfrm>
            <a:off x="7110019" y="2739367"/>
            <a:ext cx="20665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계곡 물놀이 및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자연생태관찰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시원한 </a:t>
            </a:r>
            <a:r>
              <a:rPr lang="ko-KR" altLang="en-US" sz="14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한드미계곡에서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신나게 </a:t>
            </a:r>
            <a:r>
              <a:rPr lang="ko-KR" altLang="en-US" sz="1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놀다 보면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어느새 성장해 있고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어느새 여름이 끝난다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</a:p>
        </p:txBody>
      </p:sp>
      <p:sp>
        <p:nvSpPr>
          <p:cNvPr id="36" name="직사각형 27"/>
          <p:cNvSpPr/>
          <p:nvPr/>
        </p:nvSpPr>
        <p:spPr>
          <a:xfrm>
            <a:off x="1402188" y="4581128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B0F0"/>
                </a:solidFill>
                <a:uFillTx/>
                <a:latin typeface="Arial"/>
                <a:cs typeface="Arial"/>
              </a:rPr>
              <a:t>7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8" name="직선 연결선 28"/>
          <p:cNvCxnSpPr/>
          <p:nvPr/>
        </p:nvCxnSpPr>
        <p:spPr>
          <a:xfrm>
            <a:off x="1006412" y="5463103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29"/>
          <p:cNvSpPr/>
          <p:nvPr/>
        </p:nvSpPr>
        <p:spPr>
          <a:xfrm>
            <a:off x="820670" y="5568531"/>
            <a:ext cx="2028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신나는 여름방학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42" name="직사각형 30"/>
          <p:cNvSpPr/>
          <p:nvPr/>
        </p:nvSpPr>
        <p:spPr>
          <a:xfrm>
            <a:off x="861334" y="6014374"/>
            <a:ext cx="20217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집으로 여름휴가 다녀오기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삼굿구이체험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농사체험</a:t>
            </a:r>
          </a:p>
        </p:txBody>
      </p:sp>
      <p:sp>
        <p:nvSpPr>
          <p:cNvPr id="44" name="직사각형 32"/>
          <p:cNvSpPr/>
          <p:nvPr/>
        </p:nvSpPr>
        <p:spPr>
          <a:xfrm>
            <a:off x="4169580" y="4601332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33CC"/>
                </a:solidFill>
                <a:uFillTx/>
                <a:latin typeface="Arial"/>
                <a:cs typeface="Arial"/>
              </a:rPr>
              <a:t>8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46" name="직선 연결선 33"/>
          <p:cNvCxnSpPr/>
          <p:nvPr/>
        </p:nvCxnSpPr>
        <p:spPr>
          <a:xfrm>
            <a:off x="3751070" y="5463104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34"/>
          <p:cNvSpPr/>
          <p:nvPr/>
        </p:nvSpPr>
        <p:spPr>
          <a:xfrm>
            <a:off x="3602397" y="5579080"/>
            <a:ext cx="18710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앗싸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, </a:t>
            </a:r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레포츠다</a:t>
            </a:r>
            <a:r>
              <a:rPr lang="en-US" altLang="ko-KR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50" name="직사각형 35"/>
          <p:cNvSpPr/>
          <p:nvPr/>
        </p:nvSpPr>
        <p:spPr>
          <a:xfrm>
            <a:off x="3091353" y="6023029"/>
            <a:ext cx="294503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패러글라이딩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서바이벌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동굴탐험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여름캠프 등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여름에만 체험할 수 있는 레포츠를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</a:t>
            </a:r>
            <a:endParaRPr lang="ko-KR" altLang="en-US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52" name="직사각형 37"/>
          <p:cNvSpPr/>
          <p:nvPr/>
        </p:nvSpPr>
        <p:spPr>
          <a:xfrm>
            <a:off x="6961212" y="4601332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66185B"/>
                </a:solidFill>
                <a:uFillTx/>
                <a:latin typeface="Arial"/>
                <a:cs typeface="Arial"/>
              </a:rPr>
              <a:t>9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54" name="직선 연결선 38"/>
          <p:cNvCxnSpPr/>
          <p:nvPr/>
        </p:nvCxnSpPr>
        <p:spPr>
          <a:xfrm>
            <a:off x="6451364" y="5488671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39"/>
          <p:cNvSpPr/>
          <p:nvPr/>
        </p:nvSpPr>
        <p:spPr>
          <a:xfrm>
            <a:off x="6089178" y="5579080"/>
            <a:ext cx="2214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우수에 젖은 </a:t>
            </a:r>
            <a:r>
              <a:rPr lang="ko-KR" altLang="en-US" sz="2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한드미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58" name="직사각형 40"/>
          <p:cNvSpPr/>
          <p:nvPr/>
        </p:nvSpPr>
        <p:spPr>
          <a:xfrm>
            <a:off x="6347630" y="6030886"/>
            <a:ext cx="17956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소백산생태탐방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가을 단풍 놀이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사색대회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시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문예대회</a:t>
            </a:r>
          </a:p>
        </p:txBody>
      </p:sp>
      <p:pic>
        <p:nvPicPr>
          <p:cNvPr id="60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975" y="332656"/>
            <a:ext cx="1619561" cy="59030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99" y="213445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월별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프로그램</a:t>
            </a:r>
          </a:p>
        </p:txBody>
      </p:sp>
      <p:sp>
        <p:nvSpPr>
          <p:cNvPr id="4" name="직사각형 7"/>
          <p:cNvSpPr/>
          <p:nvPr/>
        </p:nvSpPr>
        <p:spPr>
          <a:xfrm>
            <a:off x="1049472" y="1412776"/>
            <a:ext cx="1268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uFillTx/>
                <a:latin typeface="Arial"/>
                <a:cs typeface="Arial"/>
              </a:rPr>
              <a:t>10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6" name="직선 연결선 8"/>
          <p:cNvCxnSpPr/>
          <p:nvPr/>
        </p:nvCxnSpPr>
        <p:spPr>
          <a:xfrm>
            <a:off x="847469" y="2251136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9"/>
          <p:cNvSpPr/>
          <p:nvPr/>
        </p:nvSpPr>
        <p:spPr>
          <a:xfrm>
            <a:off x="692663" y="2465020"/>
            <a:ext cx="19672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자연이 주는 선물</a:t>
            </a:r>
          </a:p>
        </p:txBody>
      </p:sp>
      <p:sp>
        <p:nvSpPr>
          <p:cNvPr id="10" name="직사각형 10"/>
          <p:cNvSpPr/>
          <p:nvPr/>
        </p:nvSpPr>
        <p:spPr>
          <a:xfrm>
            <a:off x="323528" y="2944247"/>
            <a:ext cx="247856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가을 </a:t>
            </a:r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걷이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(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수확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)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체험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트리 하우스 완성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아리따-돋움(TTF)-Medium"/>
                <a:ea typeface="아리따-돋움(TTF)-Medium"/>
                <a:cs typeface="Arial"/>
              </a:rPr>
              <a:t>신나는 가을 한마당축제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 키운 작물을 수확하면서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책임감과 성취감을 느낀다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12" name="직사각형 12"/>
          <p:cNvSpPr/>
          <p:nvPr/>
        </p:nvSpPr>
        <p:spPr>
          <a:xfrm>
            <a:off x="3924045" y="1412776"/>
            <a:ext cx="1240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</a:rPr>
              <a:t>11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latin typeface="Arial"/>
              <a:cs typeface="Arial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3707904" y="221024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4"/>
          <p:cNvSpPr/>
          <p:nvPr/>
        </p:nvSpPr>
        <p:spPr>
          <a:xfrm>
            <a:off x="3864542" y="2311132"/>
            <a:ext cx="1438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따뜻한 겨울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맞이 준비</a:t>
            </a:r>
          </a:p>
        </p:txBody>
      </p:sp>
      <p:sp>
        <p:nvSpPr>
          <p:cNvPr id="18" name="직사각형 15"/>
          <p:cNvSpPr/>
          <p:nvPr/>
        </p:nvSpPr>
        <p:spPr>
          <a:xfrm>
            <a:off x="3653426" y="2960581"/>
            <a:ext cx="17812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배추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무 수확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김장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담그기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 김치를 만들며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식재료에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대한 이해와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편식을 예방할 수 있다</a:t>
            </a:r>
          </a:p>
        </p:txBody>
      </p:sp>
      <p:sp>
        <p:nvSpPr>
          <p:cNvPr id="20" name="직사각형 17"/>
          <p:cNvSpPr/>
          <p:nvPr/>
        </p:nvSpPr>
        <p:spPr>
          <a:xfrm>
            <a:off x="6654820" y="1412776"/>
            <a:ext cx="1268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uFillTx/>
                <a:latin typeface="Arial"/>
                <a:cs typeface="Arial"/>
              </a:rPr>
              <a:t>12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2" name="직선 연결선 18"/>
          <p:cNvCxnSpPr/>
          <p:nvPr/>
        </p:nvCxnSpPr>
        <p:spPr>
          <a:xfrm>
            <a:off x="6435653" y="2233803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7"/>
          <p:cNvSpPr/>
          <p:nvPr/>
        </p:nvSpPr>
        <p:spPr>
          <a:xfrm>
            <a:off x="2587503" y="4217256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uFillTx/>
                <a:latin typeface="Arial"/>
                <a:cs typeface="Arial"/>
              </a:rPr>
              <a:t>1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6" name="직선 연결선 28"/>
          <p:cNvCxnSpPr/>
          <p:nvPr/>
        </p:nvCxnSpPr>
        <p:spPr>
          <a:xfrm>
            <a:off x="2277406" y="5057476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9"/>
          <p:cNvSpPr/>
          <p:nvPr/>
        </p:nvSpPr>
        <p:spPr>
          <a:xfrm>
            <a:off x="2159704" y="5075627"/>
            <a:ext cx="18934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신나는 겨울나기</a:t>
            </a:r>
          </a:p>
        </p:txBody>
      </p:sp>
      <p:sp>
        <p:nvSpPr>
          <p:cNvPr id="30" name="직사각형 30"/>
          <p:cNvSpPr/>
          <p:nvPr/>
        </p:nvSpPr>
        <p:spPr>
          <a:xfrm>
            <a:off x="2055514" y="5524618"/>
            <a:ext cx="200728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한드미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겨울캠프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아리따-돋움(TTF)-Medium"/>
                <a:ea typeface="아리따-돋움(TTF)-Medium"/>
                <a:cs typeface="Arial"/>
              </a:rPr>
              <a:t>한드미야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아리따-돋움(TTF)-Medium"/>
                <a:ea typeface="아리따-돋움(TTF)-Medium"/>
                <a:cs typeface="Arial"/>
              </a:rPr>
              <a:t> </a:t>
            </a:r>
            <a:r>
              <a:rPr lang="ko-KR" altLang="en-US" sz="14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겨울이닷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!!</a:t>
            </a: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새로운 프로그램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다양한 경험이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기다리는 해외문화탐방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32" name="직사각형 32"/>
          <p:cNvSpPr/>
          <p:nvPr/>
        </p:nvSpPr>
        <p:spPr>
          <a:xfrm>
            <a:off x="5414633" y="4187977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FF00"/>
                </a:solidFill>
                <a:uFillTx/>
                <a:latin typeface="Arial"/>
                <a:cs typeface="Arial"/>
              </a:rPr>
              <a:t>2</a:t>
            </a:r>
            <a:r>
              <a:rPr lang="ko-KR" altLang="en-US" sz="4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월</a:t>
            </a:r>
            <a:endParaRPr lang="ko-KR" altLang="en-US" sz="4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5077786" y="5057476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4"/>
          <p:cNvSpPr/>
          <p:nvPr/>
        </p:nvSpPr>
        <p:spPr>
          <a:xfrm>
            <a:off x="6521826" y="2327783"/>
            <a:ext cx="1677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1</a:t>
            </a:r>
            <a:r>
              <a:rPr lang="ko-KR" altLang="en-US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년의 마무리</a:t>
            </a:r>
            <a:endParaRPr lang="ko-KR" altLang="en-US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38" name="직사각형 35"/>
          <p:cNvSpPr/>
          <p:nvPr/>
        </p:nvSpPr>
        <p:spPr>
          <a:xfrm>
            <a:off x="6397594" y="2759610"/>
            <a:ext cx="183095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아리따-돋움(TTF)-Medium"/>
                <a:ea typeface="아리따-돋움(TTF)-Medium"/>
                <a:cs typeface="Arial"/>
              </a:rPr>
              <a:t> 한 해를 마무리하며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아리따-돋움(TTF)-Medium"/>
                <a:ea typeface="아리따-돋움(TTF)-Medium"/>
                <a:cs typeface="Arial"/>
              </a:rPr>
              <a:t>추억의 </a:t>
            </a:r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졸업여행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아름다운 크리스마스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새로운 한 해를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위한 신나는 파티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동지 팥죽 만들기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 전통놀이</a:t>
            </a:r>
            <a:r>
              <a:rPr lang="en-US" altLang="ko-KR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</a:t>
            </a:r>
          </a:p>
        </p:txBody>
      </p:sp>
      <p:pic>
        <p:nvPicPr>
          <p:cNvPr id="40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4548" y="337393"/>
            <a:ext cx="1619561" cy="5903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42" name="직사각형 23"/>
          <p:cNvSpPr/>
          <p:nvPr/>
        </p:nvSpPr>
        <p:spPr>
          <a:xfrm>
            <a:off x="5130603" y="5086634"/>
            <a:ext cx="1519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아쉬운 작별 </a:t>
            </a:r>
            <a:endParaRPr lang="en-US" altLang="ko-KR" sz="20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또 다른 약속</a:t>
            </a:r>
          </a:p>
        </p:txBody>
      </p:sp>
      <p:sp>
        <p:nvSpPr>
          <p:cNvPr id="44" name="직사각형 24"/>
          <p:cNvSpPr/>
          <p:nvPr/>
        </p:nvSpPr>
        <p:spPr>
          <a:xfrm>
            <a:off x="5076731" y="5747197"/>
            <a:ext cx="153760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그 동안  배웠던 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우리의 숨은 실력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마음껏 뽐내기</a:t>
            </a:r>
            <a:endParaRPr lang="en-US" altLang="ko-KR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232" y="290208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6" y="414156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203250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321699" y="1503217"/>
            <a:ext cx="3904736" cy="672481"/>
            <a:chOff x="-275285" y="4417102"/>
            <a:chExt cx="3904736" cy="672481"/>
          </a:xfrm>
        </p:grpSpPr>
        <p:sp>
          <p:nvSpPr>
            <p:cNvPr id="8" name="TextBox 16"/>
            <p:cNvSpPr/>
            <p:nvPr/>
          </p:nvSpPr>
          <p:spPr>
            <a:xfrm>
              <a:off x="605115" y="4504808"/>
              <a:ext cx="3024336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체육놀이 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-275285" y="4417102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02099" y="2408557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지역사회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&amp;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학교와 연계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상시 운영</a:t>
            </a:r>
          </a:p>
        </p:txBody>
      </p:sp>
      <p:sp>
        <p:nvSpPr>
          <p:cNvPr id="14" name="TextBox 20"/>
          <p:cNvSpPr/>
          <p:nvPr/>
        </p:nvSpPr>
        <p:spPr>
          <a:xfrm>
            <a:off x="5641320" y="3384086"/>
            <a:ext cx="3258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600" b="1" dirty="0">
                <a:uFillTx/>
                <a:latin typeface="아리따-돋움(TTF)-Medium"/>
                <a:ea typeface="아리따-돋움(TTF)-Medium"/>
              </a:rPr>
              <a:t>단양지역 사회체육 협회 강사 분들이 진행하는 육상</a:t>
            </a:r>
            <a:r>
              <a:rPr lang="en-US" altLang="ko-KR" sz="1600" b="1" dirty="0">
                <a:uFillTx/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 dirty="0">
                <a:latin typeface="아리따-돋움(TTF)-Medium"/>
                <a:ea typeface="아리따-돋움(TTF)-Medium"/>
              </a:rPr>
              <a:t>배드민턴</a:t>
            </a:r>
            <a:r>
              <a:rPr lang="en-US" altLang="ko-KR" sz="1600" b="1" dirty="0"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 dirty="0">
                <a:latin typeface="아리따-돋움(TTF)-Medium"/>
                <a:ea typeface="아리따-돋움(TTF)-Medium"/>
              </a:rPr>
              <a:t>축구</a:t>
            </a:r>
            <a:r>
              <a:rPr lang="en-US" altLang="ko-KR" sz="1600" b="1" dirty="0"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 dirty="0" err="1" smtClean="0">
                <a:latin typeface="아리따-돋움(TTF)-Medium"/>
                <a:ea typeface="아리따-돋움(TTF)-Medium"/>
              </a:rPr>
              <a:t>볼링등</a:t>
            </a:r>
            <a:r>
              <a:rPr lang="ko-KR" altLang="en-US" sz="1600" b="1" dirty="0" smtClean="0">
                <a:latin typeface="아리따-돋움(TTF)-Medium"/>
                <a:ea typeface="아리따-돋움(TTF)-Medium"/>
              </a:rPr>
              <a:t> </a:t>
            </a:r>
            <a:r>
              <a:rPr lang="ko-KR" altLang="en-US" sz="1600" b="1" dirty="0">
                <a:latin typeface="아리따-돋움(TTF)-Medium"/>
                <a:ea typeface="아리따-돋움(TTF)-Medium"/>
              </a:rPr>
              <a:t>다양한 </a:t>
            </a:r>
            <a:r>
              <a:rPr lang="ko-KR" altLang="en-US" sz="1600" b="1" dirty="0">
                <a:latin typeface="아리따-돋움(TTF)-Medium"/>
                <a:ea typeface="아리따-돋움(TTF)-Medium"/>
              </a:rPr>
              <a:t>스</a:t>
            </a:r>
            <a:r>
              <a:rPr lang="ko-KR" altLang="en-US" sz="1600" b="1" dirty="0" smtClean="0">
                <a:latin typeface="아리따-돋움(TTF)-Medium"/>
                <a:ea typeface="아리따-돋움(TTF)-Medium"/>
              </a:rPr>
              <a:t>포츠 </a:t>
            </a:r>
            <a:r>
              <a:rPr lang="ko-KR" altLang="en-US" sz="1600" b="1" dirty="0">
                <a:latin typeface="아리따-돋움(TTF)-Medium"/>
                <a:ea typeface="아리따-돋움(TTF)-Medium"/>
              </a:rPr>
              <a:t>활동을 연중 실시합니다</a:t>
            </a:r>
            <a:r>
              <a:rPr lang="en-US" altLang="ko-KR" sz="1400" dirty="0">
                <a:latin typeface="아리따-돋움(TTF)-Medium"/>
                <a:ea typeface="아리따-돋움(TTF)-Medium"/>
              </a:rPr>
              <a:t>.</a:t>
            </a:r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</a:p>
        </p:txBody>
      </p:sp>
      <p:pic>
        <p:nvPicPr>
          <p:cNvPr id="16" name="Picture Placeholder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52" y="1278178"/>
            <a:ext cx="2427818" cy="18208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그림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7994" y="5408225"/>
            <a:ext cx="879711" cy="879711"/>
          </a:xfrm>
          <a:prstGeom prst="rect">
            <a:avLst/>
          </a:prstGeom>
        </p:spPr>
      </p:pic>
      <p:pic>
        <p:nvPicPr>
          <p:cNvPr id="20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883560">
            <a:off x="6945921" y="5770545"/>
            <a:ext cx="777438" cy="777438"/>
          </a:xfrm>
          <a:prstGeom prst="rect">
            <a:avLst/>
          </a:prstGeom>
        </p:spPr>
      </p:pic>
      <p:pic>
        <p:nvPicPr>
          <p:cNvPr id="22" name="그림 개체 틀 19"/>
          <p:cNvPicPr>
            <a:picLocks noChangeAspect="1"/>
          </p:cNvPicPr>
          <p:nvPr/>
        </p:nvPicPr>
        <p:blipFill>
          <a:blip r:embed="rId7"/>
          <a:srcRect l="10693" r="10693"/>
          <a:stretch>
            <a:fillRect/>
          </a:stretch>
        </p:blipFill>
        <p:spPr>
          <a:xfrm>
            <a:off x="486279" y="4766910"/>
            <a:ext cx="2289352" cy="1942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149613"/>
            <a:ext cx="3176014" cy="178650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6" name="TextBox 4"/>
          <p:cNvSpPr/>
          <p:nvPr/>
        </p:nvSpPr>
        <p:spPr>
          <a:xfrm>
            <a:off x="4788024" y="3353210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latin typeface="아리따-돋움(TTF)-SemiBold"/>
                <a:ea typeface="아리따-돋움(TTF)-SemiBold"/>
              </a:rPr>
              <a:t>스포츠교</a:t>
            </a:r>
            <a:r>
              <a:rPr lang="ko-KR" altLang="en-US" b="1" dirty="0">
                <a:latin typeface="아리따-돋움(TTF)-SemiBold"/>
                <a:ea typeface="아리따-돋움(TTF)-SemiBold"/>
              </a:rPr>
              <a:t>  실</a:t>
            </a:r>
            <a:r>
              <a:rPr lang="en-US" altLang="ko-KR" b="1" dirty="0">
                <a:uFillTx/>
                <a:latin typeface="아리따-돋움(TTF)-SemiBold"/>
                <a:ea typeface="아리따-돋움(TTF)-SemiBold"/>
              </a:rPr>
              <a:t>:</a:t>
            </a:r>
            <a:endParaRPr lang="ko-KR" altLang="en-US" b="1" dirty="0">
              <a:uFillTx/>
              <a:latin typeface="아리따-돋움(TTF)-SemiBold"/>
              <a:ea typeface="아리따-돋움(TTF)-SemiBold"/>
            </a:endParaRPr>
          </a:p>
        </p:txBody>
      </p:sp>
      <p:sp>
        <p:nvSpPr>
          <p:cNvPr id="28" name="TextBox 28"/>
          <p:cNvSpPr/>
          <p:nvPr/>
        </p:nvSpPr>
        <p:spPr>
          <a:xfrm>
            <a:off x="5628737" y="4561964"/>
            <a:ext cx="3258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600" b="1" dirty="0" err="1">
                <a:uFillTx/>
                <a:latin typeface="아리따-돋움(TTF)-Medium"/>
                <a:ea typeface="아리따-돋움(TTF)-Medium"/>
              </a:rPr>
              <a:t>한드미</a:t>
            </a:r>
            <a:r>
              <a:rPr lang="ko-KR" altLang="en-US" sz="1600" b="1" dirty="0">
                <a:uFillTx/>
                <a:latin typeface="아리따-돋움(TTF)-Medium"/>
                <a:ea typeface="아리따-돋움(TTF)-Medium"/>
              </a:rPr>
              <a:t> 운동장과 단양 공설운동장에서</a:t>
            </a:r>
            <a:endParaRPr lang="en-US" altLang="ko-KR" sz="1600" b="1" dirty="0">
              <a:uFillTx/>
              <a:latin typeface="아리따-돋움(TTF)-Medium"/>
              <a:ea typeface="아리따-돋움(TTF)-Medium"/>
            </a:endParaRPr>
          </a:p>
          <a:p>
            <a:pPr fontAlgn="base" latinLnBrk="0"/>
            <a:r>
              <a:rPr lang="ko-KR" altLang="en-US" sz="1600" b="1" dirty="0">
                <a:uFillTx/>
                <a:latin typeface="아리따-돋움(TTF)-Medium"/>
                <a:ea typeface="아리따-돋움(TTF)-Medium"/>
              </a:rPr>
              <a:t>축구를 마음껏 할 수 있도록   동아리 프로그램 운영</a:t>
            </a:r>
            <a:r>
              <a:rPr lang="en-US" altLang="ko-KR" sz="1600" b="1" dirty="0">
                <a:uFillTx/>
                <a:latin typeface="아리따-돋움(TTF)-Medium"/>
                <a:ea typeface="아리따-돋움(TTF)-Medium"/>
              </a:rPr>
              <a:t>.</a:t>
            </a:r>
            <a:r>
              <a:rPr lang="ko-KR" altLang="en-US" sz="1600" b="1" dirty="0">
                <a:uFillTx/>
                <a:latin typeface="아리따-돋움(TTF)-Medium"/>
                <a:ea typeface="아리따-돋움(TTF)-Medium"/>
              </a:rPr>
              <a:t>  </a:t>
            </a:r>
          </a:p>
        </p:txBody>
      </p:sp>
      <p:sp>
        <p:nvSpPr>
          <p:cNvPr id="30" name="TextBox 29"/>
          <p:cNvSpPr/>
          <p:nvPr/>
        </p:nvSpPr>
        <p:spPr>
          <a:xfrm>
            <a:off x="4932040" y="4531088"/>
            <a:ext cx="696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uFillTx/>
                <a:latin typeface="아리따-돋움(TTF)-SemiBold"/>
                <a:ea typeface="아리따-돋움(TTF)-SemiBold"/>
              </a:rPr>
              <a:t>축구</a:t>
            </a:r>
            <a:r>
              <a:rPr lang="en-US" altLang="ko-KR" b="1">
                <a:uFillTx/>
                <a:latin typeface="아리따-돋움(TTF)-SemiBold"/>
                <a:ea typeface="아리따-돋움(TTF)-SemiBold"/>
              </a:rPr>
              <a:t>:</a:t>
            </a:r>
            <a:endParaRPr lang="ko-KR" altLang="en-US" b="1">
              <a:uFillTx/>
              <a:latin typeface="아리따-돋움(TTF)-SemiBold"/>
              <a:ea typeface="아리따-돋움(TTF)-SemiBold"/>
            </a:endParaRPr>
          </a:p>
        </p:txBody>
      </p:sp>
      <p:pic>
        <p:nvPicPr>
          <p:cNvPr id="36" name="그림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7391" y="5302568"/>
            <a:ext cx="1091027" cy="109102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225" y="188640"/>
            <a:ext cx="8686800" cy="8382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032" y="260648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8884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299725" y="1357124"/>
            <a:ext cx="4584536" cy="584775"/>
            <a:chOff x="170052" y="4394313"/>
            <a:chExt cx="4097008" cy="584775"/>
          </a:xfrm>
        </p:grpSpPr>
        <p:sp>
          <p:nvSpPr>
            <p:cNvPr id="8" name="TextBox 16"/>
            <p:cNvSpPr/>
            <p:nvPr/>
          </p:nvSpPr>
          <p:spPr>
            <a:xfrm>
              <a:off x="735125" y="4394313"/>
              <a:ext cx="3531935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한드미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 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아리따-돋움(TTF)-Bold"/>
                  <a:ea typeface="아리따-돋움(TTF)-Bold"/>
                  <a:cs typeface="Arial"/>
                </a:rPr>
                <a:t>체험프로그램</a:t>
              </a:r>
              <a:endPara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170052" y="4483389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193770" y="2204864"/>
            <a:ext cx="31196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전국 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5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일장 탐사 여행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, </a:t>
            </a:r>
          </a:p>
          <a:p>
            <a:pPr algn="ctr" fontAlgn="base"/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DIY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여행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,</a:t>
            </a:r>
            <a:r>
              <a:rPr lang="ko-KR" altLang="en-US" sz="2000" b="1" dirty="0" err="1" smtClean="0">
                <a:uFillTx/>
                <a:latin typeface="아리따-돋움(TTF)-Bold"/>
                <a:ea typeface="아리따-돋움(TTF)-Bold"/>
              </a:rPr>
              <a:t>오리엔티어링</a:t>
            </a:r>
            <a:r>
              <a:rPr lang="en-US" altLang="ko-KR" sz="2000" b="1" dirty="0" smtClean="0">
                <a:uFillTx/>
                <a:latin typeface="아리따-돋움(TTF)-Bold"/>
                <a:ea typeface="아리따-돋움(TTF)-Bold"/>
              </a:rPr>
              <a:t>,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 dirty="0" smtClean="0">
                <a:uFillTx/>
                <a:latin typeface="아리따-돋움(TTF)-Bold"/>
                <a:ea typeface="아리따-돋움(TTF)-Bold"/>
              </a:rPr>
              <a:t>패러글라이딩</a:t>
            </a:r>
            <a:r>
              <a:rPr lang="en-US" altLang="ko-KR" sz="2000" b="1" dirty="0" smtClean="0">
                <a:uFillTx/>
                <a:latin typeface="아리따-돋움(TTF)-Bold"/>
                <a:ea typeface="아리따-돋움(TTF)-Bold"/>
              </a:rPr>
              <a:t>,</a:t>
            </a:r>
            <a:r>
              <a:rPr lang="ko-KR" altLang="en-US" sz="2000" b="1" dirty="0" smtClean="0">
                <a:uFillTx/>
                <a:latin typeface="아리따-돋움(TTF)-Bold"/>
                <a:ea typeface="아리따-돋움(TTF)-Bold"/>
              </a:rPr>
              <a:t> 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문화체험</a:t>
            </a:r>
          </a:p>
        </p:txBody>
      </p:sp>
      <p:sp>
        <p:nvSpPr>
          <p:cNvPr id="14" name="TextBox 26"/>
          <p:cNvSpPr/>
          <p:nvPr/>
        </p:nvSpPr>
        <p:spPr>
          <a:xfrm>
            <a:off x="5054440" y="3612866"/>
            <a:ext cx="325896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갑갑한 도시에서 벗어나 깨끗한 자연환경이 제공되는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한드미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마을의 자연을 아이들의 놀이터로 삼아 다양한 활동을 펼칠 수 있다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 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소백산 등산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체험으로 아이들의 체력과 인내심을 향상시키고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오리엔티어링으로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지도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독보력과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판단력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지력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체력을 동시에 향상시키며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캠핑을 통해서 민주적인 집단 및 개인생활에 대한 교육과 집단 내의 역동성 협동성 자립성을 향상시킨다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Picture 5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30" y="1297019"/>
            <a:ext cx="2205292" cy="2223076"/>
          </a:xfrm>
          <a:prstGeom prst="ellipse">
            <a:avLst/>
          </a:prstGeom>
          <a:ln>
            <a:solidFill>
              <a:srgbClr val="45A565"/>
            </a:solidFill>
          </a:ln>
          <a:effectLst>
            <a:softEdge rad="112500"/>
          </a:effectLst>
        </p:spPr>
      </p:pic>
      <p:pic>
        <p:nvPicPr>
          <p:cNvPr id="18" name="Picture 4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6792" y="1248185"/>
            <a:ext cx="2265236" cy="2243255"/>
          </a:xfrm>
          <a:prstGeom prst="ellipse">
            <a:avLst/>
          </a:prstGeom>
          <a:ln>
            <a:solidFill>
              <a:srgbClr val="45A565"/>
            </a:solidFill>
          </a:ln>
          <a:effectLst>
            <a:softEdge rad="112500"/>
          </a:effectLst>
        </p:spPr>
      </p:pic>
      <p:pic>
        <p:nvPicPr>
          <p:cNvPr id="20" name="Picture 6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245" y="4293701"/>
            <a:ext cx="2163545" cy="22316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Placeholder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40" y="4437112"/>
            <a:ext cx="2274897" cy="21852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9867" y="3382865"/>
            <a:ext cx="1286139" cy="12861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90208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</a:t>
            </a:r>
            <a:r>
              <a:rPr lang="ko-KR" altLang="en-US" sz="4400" b="1" dirty="0" smtClean="0">
                <a:solidFill>
                  <a:srgbClr val="92D050"/>
                </a:solidFill>
                <a:effectLst/>
                <a:uFillTx/>
                <a:latin typeface="아리따-돋움(TTF)-SemiBold"/>
                <a:ea typeface="아리따-돋움(TTF)-SemiBold"/>
              </a:rPr>
              <a:t>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5205" y="414156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284060" y="1412776"/>
            <a:ext cx="4500707" cy="893849"/>
            <a:chOff x="145642" y="4304568"/>
            <a:chExt cx="4247383" cy="893849"/>
          </a:xfrm>
        </p:grpSpPr>
        <p:sp>
          <p:nvSpPr>
            <p:cNvPr id="8" name="TextBox 16"/>
            <p:cNvSpPr/>
            <p:nvPr/>
          </p:nvSpPr>
          <p:spPr>
            <a:xfrm>
              <a:off x="558909" y="4613642"/>
              <a:ext cx="3834116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로컬푸드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 요리교실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145642" y="4304568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02099" y="2408557"/>
            <a:ext cx="31196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34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절기요리 및 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오색 수제비 만들기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곶감 만들기 등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191375" y="3996412"/>
            <a:ext cx="3258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요리 체험을 통해 산만한 아이들에게 정적인 영역을 키워주고 직접적인 요리 과정을 통해 집중력 향상 시킬 수 있다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.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또한 자기만의 요리 만들기를 통해 창의성을 계발하고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요리 완성물을 통한 집적적인 자기표현의 계기를 마련하여 아이들의 정서적 성장을 돕는다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600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개체 틀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6" y="1300588"/>
            <a:ext cx="2766105" cy="2074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그림 개체 틀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66" y="4540255"/>
            <a:ext cx="2881782" cy="2161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703339" y="3053277"/>
            <a:ext cx="1597759" cy="1597759"/>
          </a:xfrm>
          <a:prstGeom prst="rect">
            <a:avLst/>
          </a:prstGeom>
        </p:spPr>
      </p:pic>
      <p:pic>
        <p:nvPicPr>
          <p:cNvPr id="22" name="그림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544" y="3356993"/>
            <a:ext cx="1440160" cy="99032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616" y="166260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8" y="414156"/>
            <a:ext cx="1619561" cy="5903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309782" y="1340768"/>
            <a:ext cx="4364862" cy="912111"/>
            <a:chOff x="38196" y="3595063"/>
            <a:chExt cx="4064256" cy="912111"/>
          </a:xfrm>
        </p:grpSpPr>
        <p:sp>
          <p:nvSpPr>
            <p:cNvPr id="8" name="TextBox 16"/>
            <p:cNvSpPr/>
            <p:nvPr/>
          </p:nvSpPr>
          <p:spPr>
            <a:xfrm>
              <a:off x="772392" y="3922399"/>
              <a:ext cx="3330060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사물놀이 밴드교실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8196" y="3595063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53734" y="2634741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주 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인 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악기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253734" y="3711376"/>
            <a:ext cx="32589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풍물수업을 통해 우리의 옛 </a:t>
            </a:r>
            <a:r>
              <a:rPr lang="ko-KR" altLang="en-US" sz="1400" b="1" dirty="0" smtClean="0">
                <a:uFillTx/>
                <a:latin typeface="아리따-돋움(TTF)-Medium"/>
                <a:ea typeface="아리따-돋움(TTF)-Medium"/>
              </a:rPr>
              <a:t>정서와 장단리듬을 통해 흥을 배우고 </a:t>
            </a:r>
            <a:endParaRPr lang="en-US" altLang="ko-KR" sz="1400" b="1" dirty="0" smtClean="0">
              <a:uFillTx/>
              <a:latin typeface="아리따-돋움(TTF)-Medium"/>
              <a:ea typeface="아리따-돋움(TTF)-Medium"/>
            </a:endParaRPr>
          </a:p>
          <a:p>
            <a:pPr algn="ctr" fontAlgn="base" latinLnBrk="0"/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  <a:p>
            <a:pPr algn="ctr" fontAlgn="base" latinLnBrk="0"/>
            <a:r>
              <a:rPr lang="ko-KR" altLang="en-US" sz="1400" b="1" dirty="0" smtClean="0">
                <a:uFillTx/>
                <a:latin typeface="아리따-돋움(TTF)-Medium"/>
                <a:ea typeface="아리따-돋움(TTF)-Medium"/>
              </a:rPr>
              <a:t>밴드 수업을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통하여 </a:t>
            </a:r>
            <a:endParaRPr lang="en-US" altLang="ko-KR" sz="1400" b="1" dirty="0" smtClean="0">
              <a:uFillTx/>
              <a:latin typeface="아리따-돋움(TTF)-Medium"/>
              <a:ea typeface="아리따-돋움(TTF)-Medium"/>
            </a:endParaRPr>
          </a:p>
          <a:p>
            <a:pPr algn="ctr" fontAlgn="base" latinLnBrk="0"/>
            <a:r>
              <a:rPr lang="ko-KR" altLang="en-US" sz="1400" b="1" dirty="0" smtClean="0">
                <a:uFillTx/>
                <a:latin typeface="아리따-돋움(TTF)-Medium"/>
                <a:ea typeface="아리따-돋움(TTF)-Medium"/>
              </a:rPr>
              <a:t>자신이 연주하고 싶은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악기를 즐길 수 있도록 </a:t>
            </a:r>
            <a:r>
              <a:rPr lang="ko-KR" altLang="en-US" sz="1400" b="1" dirty="0" smtClean="0">
                <a:uFillTx/>
                <a:latin typeface="아리따-돋움(TTF)-Medium"/>
                <a:ea typeface="아리따-돋움(TTF)-Medium"/>
              </a:rPr>
              <a:t>교육하고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있다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</a:p>
        </p:txBody>
      </p:sp>
      <p:pic>
        <p:nvPicPr>
          <p:cNvPr id="16" name="Picture Placeholder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75" y="1340768"/>
            <a:ext cx="3164575" cy="200185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Picture Placeholder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083" y="3501008"/>
            <a:ext cx="1911699" cy="25515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Picture Placeholder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8" y="3501008"/>
            <a:ext cx="1946105" cy="259751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그림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037" y="5096371"/>
            <a:ext cx="1561801" cy="156180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52" y="222233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998" y="360242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326300" y="1352237"/>
            <a:ext cx="4214986" cy="1193972"/>
            <a:chOff x="-270684" y="3399430"/>
            <a:chExt cx="4214986" cy="1193972"/>
          </a:xfrm>
        </p:grpSpPr>
        <p:sp>
          <p:nvSpPr>
            <p:cNvPr id="8" name="TextBox 16"/>
            <p:cNvSpPr/>
            <p:nvPr/>
          </p:nvSpPr>
          <p:spPr>
            <a:xfrm>
              <a:off x="614242" y="3700850"/>
              <a:ext cx="3330060" cy="89255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한드미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 </a:t>
              </a:r>
              <a:endParaRPr lang="en-US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  <a:p>
              <a:pPr algn="ctr"/>
              <a:r>
                <a:rPr lang="en-US" altLang="ko-KR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ECO-VILLAGE SCHOOL</a:t>
              </a:r>
              <a:endPara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-270684" y="3399430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469299" y="2708920"/>
            <a:ext cx="3119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318813" y="3334106"/>
            <a:ext cx="32589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한드미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생태학교를 통해 삶과 자연에 대하여 올바르게 이해하고 진정한 의미의 농촌 체험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․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체득의 기회를 제공한다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 (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계곡과 논밭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소백산국립공원의 생태탐방 등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)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Picture Placeholder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55212"/>
            <a:ext cx="2736304" cy="2051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Placeholder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82340"/>
            <a:ext cx="2232248" cy="2836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개체 틀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639508"/>
            <a:ext cx="2775506" cy="2397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그림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2671" y="5209332"/>
            <a:ext cx="1143585" cy="1143585"/>
          </a:xfrm>
          <a:prstGeom prst="rect">
            <a:avLst/>
          </a:prstGeom>
        </p:spPr>
      </p:pic>
      <p:pic>
        <p:nvPicPr>
          <p:cNvPr id="24" name="그림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0896" y="5142279"/>
            <a:ext cx="1208204" cy="120820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55" y="178897"/>
            <a:ext cx="8686800" cy="838200"/>
          </a:xfr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>
                <a:solidFill>
                  <a:srgbClr val="7030A0"/>
                </a:solidFill>
                <a:effectLst/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5702" y="436733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326300" y="1412776"/>
            <a:ext cx="4277232" cy="1363590"/>
            <a:chOff x="-270684" y="3915655"/>
            <a:chExt cx="4277232" cy="1363590"/>
          </a:xfrm>
        </p:grpSpPr>
        <p:sp>
          <p:nvSpPr>
            <p:cNvPr id="8" name="TextBox 16"/>
            <p:cNvSpPr/>
            <p:nvPr/>
          </p:nvSpPr>
          <p:spPr>
            <a:xfrm>
              <a:off x="676488" y="4202027"/>
              <a:ext cx="3330060" cy="107721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농촌의 사계와</a:t>
              </a:r>
              <a:endParaRPr lang="en-US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  <a:p>
              <a:pPr algn="ctr"/>
              <a:r>
                <a:rPr lang="en-US" altLang="ko-K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24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절기</a:t>
              </a:r>
              <a:endPara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-270684" y="391565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316437" y="3124770"/>
            <a:ext cx="3119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273472" y="3789040"/>
            <a:ext cx="3258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농촌의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4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계절과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24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절기에 대하여 자세히 알아보고 </a:t>
            </a:r>
            <a:r>
              <a:rPr lang="ko-KR" altLang="en-US" sz="1400" b="1" dirty="0" smtClean="0">
                <a:uFillTx/>
                <a:latin typeface="아리따-돋움(TTF)-Medium"/>
                <a:ea typeface="아리따-돋움(TTF)-Medium"/>
              </a:rPr>
              <a:t>절기 별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농작물 재배 및 농촌문화 그리고 친환경농법을 체험하는 기회를 제공한다</a:t>
            </a:r>
            <a:r>
              <a:rPr lang="en-US" altLang="ko-KR" sz="1400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463" y="5515436"/>
            <a:ext cx="1143585" cy="1143585"/>
          </a:xfrm>
          <a:prstGeom prst="rect">
            <a:avLst/>
          </a:prstGeom>
        </p:spPr>
      </p:pic>
      <p:pic>
        <p:nvPicPr>
          <p:cNvPr id="18" name="그림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944" y="5445224"/>
            <a:ext cx="1208204" cy="1208204"/>
          </a:xfrm>
          <a:prstGeom prst="rect">
            <a:avLst/>
          </a:prstGeom>
        </p:spPr>
      </p:pic>
      <p:pic>
        <p:nvPicPr>
          <p:cNvPr id="22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70892"/>
            <a:ext cx="2510538" cy="188253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0531"/>
            <a:ext cx="2793149" cy="209445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그림 개체 틀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070790"/>
            <a:ext cx="2625858" cy="196900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08708"/>
            <a:ext cx="8686800" cy="838200"/>
          </a:xfrm>
          <a:solidFill>
            <a:srgbClr val="92D050"/>
          </a:solidFill>
          <a:ln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l"/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en-US" altLang="ko-KR" sz="4400" dirty="0" smtClean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b="1" dirty="0" smtClean="0">
                <a:solidFill>
                  <a:srgbClr val="7030A0"/>
                </a:solidFill>
                <a:effectLst/>
                <a:uFillTx/>
                <a:latin typeface="아리따-돋움(TTF)-Bold"/>
                <a:ea typeface="아리따-돋움(TTF)-SemiBold"/>
              </a:rPr>
              <a:t>농촌유학 특화프로그램</a:t>
            </a:r>
            <a:endParaRPr lang="ko-KR" altLang="en-US" sz="4400" b="1" dirty="0">
              <a:solidFill>
                <a:srgbClr val="7030A0"/>
              </a:solidFill>
              <a:effectLst/>
              <a:uFillTx/>
              <a:latin typeface="아리따-돋움(TTF)-Bold"/>
              <a:ea typeface="아리따-돋움(TTF)-SemiBold"/>
            </a:endParaRP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6" y="332656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203250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308493" y="1376884"/>
            <a:ext cx="3743183" cy="855212"/>
            <a:chOff x="-288491" y="4290769"/>
            <a:chExt cx="3743183" cy="855212"/>
          </a:xfrm>
        </p:grpSpPr>
        <p:sp>
          <p:nvSpPr>
            <p:cNvPr id="8" name="TextBox 16"/>
            <p:cNvSpPr/>
            <p:nvPr/>
          </p:nvSpPr>
          <p:spPr>
            <a:xfrm>
              <a:off x="911120" y="4622761"/>
              <a:ext cx="2543572" cy="5232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목공교실</a:t>
              </a:r>
              <a:endParaRPr lang="ko-KR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-288491" y="4290769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340794" y="2408557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 dirty="0" err="1">
                <a:uFillTx/>
                <a:latin typeface="아리따-돋움(TTF)-Bold"/>
                <a:ea typeface="아리따-돋움(TTF)-Bold"/>
              </a:rPr>
              <a:t>트리하우스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 만들기</a:t>
            </a:r>
            <a:endParaRPr lang="en-US" altLang="ko-KR" sz="2000" b="1" dirty="0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 격주 </a:t>
            </a:r>
            <a:r>
              <a:rPr lang="en-US" altLang="ko-KR" sz="2000" b="1" dirty="0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 dirty="0">
                <a:uFillTx/>
                <a:latin typeface="아리따-돋움(TTF)-Bold"/>
                <a:ea typeface="아리따-돋움(TTF)-Bold"/>
              </a:rPr>
              <a:t>회</a:t>
            </a:r>
          </a:p>
        </p:txBody>
      </p:sp>
      <p:sp>
        <p:nvSpPr>
          <p:cNvPr id="14" name="TextBox 26"/>
          <p:cNvSpPr/>
          <p:nvPr/>
        </p:nvSpPr>
        <p:spPr>
          <a:xfrm>
            <a:off x="5271129" y="3429000"/>
            <a:ext cx="325896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 err="1">
                <a:latin typeface="아리따-돋움(TTF)-Medium"/>
                <a:ea typeface="아리따-돋움(TTF)-Medium"/>
              </a:rPr>
              <a:t>상상공작소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 </a:t>
            </a:r>
            <a:r>
              <a:rPr lang="en-US" altLang="ko-KR" sz="1400" b="1" dirty="0">
                <a:latin typeface="아리따-돋움(TTF)-Medium"/>
                <a:ea typeface="아리따-돋움(TTF)-Medium"/>
              </a:rPr>
              <a:t>-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 목공프로그램 운영으로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나무 위에 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집 짖기 공작활동으로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아이들의 무궁무진한 상상력을 마음껏 펼쳐볼 수 있는 기회를 제공함으로 무한한 상상력 발휘와 창의력을 증진시킬 수 있는 기회를 제공하고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모둠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활동을 통한 협동심을 함양한다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889" y="1268760"/>
            <a:ext cx="2275912" cy="2533399"/>
          </a:xfrm>
          <a:prstGeom prst="rect">
            <a:avLst/>
          </a:prstGeom>
        </p:spPr>
      </p:pic>
      <p:pic>
        <p:nvPicPr>
          <p:cNvPr id="20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10283"/>
            <a:ext cx="2096672" cy="2771938"/>
          </a:xfrm>
          <a:prstGeom prst="rect">
            <a:avLst/>
          </a:prstGeom>
        </p:spPr>
      </p:pic>
      <p:pic>
        <p:nvPicPr>
          <p:cNvPr id="18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4845" y="4365104"/>
            <a:ext cx="1584176" cy="15841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ChangeArrowheads="1"/>
          </p:cNvSpPr>
          <p:nvPr/>
        </p:nvSpPr>
        <p:spPr bwMode="auto">
          <a:xfrm>
            <a:off x="2627784" y="3162525"/>
            <a:ext cx="54360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uFillTx/>
                <a:latin typeface="아리따-돋움(TTF)-Bold"/>
                <a:ea typeface="아리따-돋움(TTF)-Bold"/>
                <a:cs typeface="Arial"/>
              </a:rPr>
              <a:t>감사합니다</a:t>
            </a:r>
            <a:endParaRPr lang="en-US" altLang="ko-KR" sz="3600" b="1" dirty="0">
              <a:uFillTx/>
              <a:latin typeface="아리따-돋움(TTF)-Bold"/>
              <a:ea typeface="아리따-돋움(TTF)-Bold"/>
              <a:cs typeface="Arial"/>
            </a:endParaRPr>
          </a:p>
        </p:txBody>
      </p:sp>
      <p:pic>
        <p:nvPicPr>
          <p:cNvPr id="4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942297"/>
            <a:ext cx="1661363" cy="61227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FF6B1AE7-E674-4E75-AFA1-A0C5CA2507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19294"/>
            <a:ext cx="3285881" cy="32194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</TotalTime>
  <Words>731</Words>
  <Application>Microsoft Office PowerPoint</Application>
  <PresentationFormat>화면 슬라이드 쇼(4:3)</PresentationFormat>
  <Paragraphs>159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PowerPoint 프레젠테이션</vt:lpstr>
      <vt:lpstr> 한드미 꼬마 농부들의 1년 살이</vt:lpstr>
      <vt:lpstr> 월별 프로그램</vt:lpstr>
      <vt:lpstr>월별 프로그램</vt:lpstr>
      <vt:lpstr>  농촌유학 특화프로그램</vt:lpstr>
      <vt:lpstr>  농촌유학 특화프로그램</vt:lpstr>
      <vt:lpstr>  농촌유학 특화프로그램</vt:lpstr>
      <vt:lpstr>  농촌유학 특화프로그램</vt:lpstr>
      <vt:lpstr>  농촌유학 특화프로그램</vt:lpstr>
      <vt:lpstr> 농촌유학 특화프로그램</vt:lpstr>
      <vt:lpstr>  농촌유학 특화프로그램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HP</cp:lastModifiedBy>
  <cp:revision>31</cp:revision>
  <dcterms:created xsi:type="dcterms:W3CDTF">2014-04-01T16:35:38Z</dcterms:created>
  <dcterms:modified xsi:type="dcterms:W3CDTF">2020-01-17T05:56:16Z</dcterms:modified>
</cp:coreProperties>
</file>